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6"/>
  </p:notesMasterIdLst>
  <p:sldIdLst>
    <p:sldId id="276" r:id="rId2"/>
    <p:sldId id="278" r:id="rId3"/>
    <p:sldId id="279" r:id="rId4"/>
    <p:sldId id="277" r:id="rId5"/>
    <p:sldId id="285" r:id="rId6"/>
    <p:sldId id="280" r:id="rId7"/>
    <p:sldId id="286" r:id="rId8"/>
    <p:sldId id="281" r:id="rId9"/>
    <p:sldId id="282" r:id="rId10"/>
    <p:sldId id="283" r:id="rId11"/>
    <p:sldId id="284" r:id="rId12"/>
    <p:sldId id="287"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6" r:id="rId29"/>
    <p:sldId id="305" r:id="rId30"/>
    <p:sldId id="308" r:id="rId31"/>
    <p:sldId id="304" r:id="rId32"/>
    <p:sldId id="307" r:id="rId33"/>
    <p:sldId id="309" r:id="rId34"/>
    <p:sldId id="310" r:id="rId35"/>
    <p:sldId id="313" r:id="rId36"/>
    <p:sldId id="312" r:id="rId37"/>
    <p:sldId id="311" r:id="rId38"/>
    <p:sldId id="315" r:id="rId39"/>
    <p:sldId id="314" r:id="rId40"/>
    <p:sldId id="316" r:id="rId41"/>
    <p:sldId id="317" r:id="rId42"/>
    <p:sldId id="318" r:id="rId43"/>
    <p:sldId id="319" r:id="rId44"/>
    <p:sldId id="320" r:id="rId45"/>
    <p:sldId id="321" r:id="rId46"/>
    <p:sldId id="324" r:id="rId47"/>
    <p:sldId id="323" r:id="rId48"/>
    <p:sldId id="325"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9" r:id="rId62"/>
    <p:sldId id="340" r:id="rId63"/>
    <p:sldId id="341" r:id="rId64"/>
    <p:sldId id="349" r:id="rId65"/>
    <p:sldId id="343" r:id="rId66"/>
    <p:sldId id="342" r:id="rId67"/>
    <p:sldId id="346" r:id="rId68"/>
    <p:sldId id="344" r:id="rId69"/>
    <p:sldId id="352" r:id="rId70"/>
    <p:sldId id="345" r:id="rId71"/>
    <p:sldId id="347" r:id="rId72"/>
    <p:sldId id="348" r:id="rId73"/>
    <p:sldId id="350" r:id="rId74"/>
    <p:sldId id="351" r:id="rId75"/>
    <p:sldId id="354" r:id="rId76"/>
    <p:sldId id="353" r:id="rId77"/>
    <p:sldId id="355" r:id="rId78"/>
    <p:sldId id="356" r:id="rId79"/>
    <p:sldId id="357" r:id="rId80"/>
    <p:sldId id="360" r:id="rId81"/>
    <p:sldId id="361" r:id="rId82"/>
    <p:sldId id="359" r:id="rId83"/>
    <p:sldId id="363" r:id="rId84"/>
    <p:sldId id="362" r:id="rId85"/>
    <p:sldId id="367" r:id="rId86"/>
    <p:sldId id="364" r:id="rId87"/>
    <p:sldId id="368" r:id="rId88"/>
    <p:sldId id="365" r:id="rId89"/>
    <p:sldId id="366" r:id="rId90"/>
    <p:sldId id="369" r:id="rId91"/>
    <p:sldId id="370" r:id="rId92"/>
    <p:sldId id="371" r:id="rId93"/>
    <p:sldId id="375" r:id="rId94"/>
    <p:sldId id="373" r:id="rId95"/>
    <p:sldId id="372" r:id="rId96"/>
    <p:sldId id="374" r:id="rId97"/>
    <p:sldId id="377" r:id="rId98"/>
    <p:sldId id="378" r:id="rId99"/>
    <p:sldId id="379" r:id="rId100"/>
    <p:sldId id="376" r:id="rId101"/>
    <p:sldId id="380" r:id="rId102"/>
    <p:sldId id="423" r:id="rId103"/>
    <p:sldId id="383" r:id="rId104"/>
    <p:sldId id="381" r:id="rId105"/>
    <p:sldId id="382" r:id="rId106"/>
    <p:sldId id="385" r:id="rId107"/>
    <p:sldId id="386" r:id="rId108"/>
    <p:sldId id="387" r:id="rId109"/>
    <p:sldId id="388" r:id="rId110"/>
    <p:sldId id="389" r:id="rId111"/>
    <p:sldId id="390" r:id="rId112"/>
    <p:sldId id="391" r:id="rId113"/>
    <p:sldId id="392" r:id="rId114"/>
    <p:sldId id="393" r:id="rId115"/>
    <p:sldId id="394" r:id="rId116"/>
    <p:sldId id="395" r:id="rId117"/>
    <p:sldId id="396" r:id="rId118"/>
    <p:sldId id="397" r:id="rId119"/>
    <p:sldId id="398" r:id="rId120"/>
    <p:sldId id="399" r:id="rId121"/>
    <p:sldId id="400" r:id="rId122"/>
    <p:sldId id="401" r:id="rId123"/>
    <p:sldId id="402" r:id="rId124"/>
    <p:sldId id="403" r:id="rId125"/>
    <p:sldId id="406" r:id="rId126"/>
    <p:sldId id="405" r:id="rId127"/>
    <p:sldId id="404" r:id="rId128"/>
    <p:sldId id="407" r:id="rId129"/>
    <p:sldId id="409" r:id="rId130"/>
    <p:sldId id="408" r:id="rId131"/>
    <p:sldId id="410" r:id="rId132"/>
    <p:sldId id="412" r:id="rId133"/>
    <p:sldId id="413" r:id="rId134"/>
    <p:sldId id="411" r:id="rId135"/>
    <p:sldId id="414" r:id="rId136"/>
    <p:sldId id="424" r:id="rId137"/>
    <p:sldId id="418" r:id="rId138"/>
    <p:sldId id="416" r:id="rId139"/>
    <p:sldId id="415" r:id="rId140"/>
    <p:sldId id="417" r:id="rId141"/>
    <p:sldId id="419" r:id="rId142"/>
    <p:sldId id="420" r:id="rId143"/>
    <p:sldId id="421" r:id="rId144"/>
    <p:sldId id="422" r:id="rId14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A5A5"/>
    <a:srgbClr val="D1C0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0" autoAdjust="0"/>
    <p:restoredTop sz="94913" autoAdjust="0"/>
  </p:normalViewPr>
  <p:slideViewPr>
    <p:cSldViewPr snapToGrid="0" showGuides="1">
      <p:cViewPr varScale="1">
        <p:scale>
          <a:sx n="79" d="100"/>
          <a:sy n="79" d="100"/>
        </p:scale>
        <p:origin x="773"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BBDA6-290B-424A-AB18-F4396C6A120B}" type="datetimeFigureOut">
              <a:rPr lang="de-DE" smtClean="0"/>
              <a:t>25.03.2023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6556F6-F554-4D49-ADC7-71C447CE8F66}" type="slidenum">
              <a:rPr lang="de-DE" smtClean="0"/>
              <a:t>‹Nr.›</a:t>
            </a:fld>
            <a:endParaRPr lang="de-DE"/>
          </a:p>
        </p:txBody>
      </p:sp>
    </p:spTree>
    <p:extLst>
      <p:ext uri="{BB962C8B-B14F-4D97-AF65-F5344CB8AC3E}">
        <p14:creationId xmlns:p14="http://schemas.microsoft.com/office/powerpoint/2010/main" val="292885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556F6-F554-4D49-ADC7-71C447CE8F66}" type="slidenum">
              <a:rPr lang="de-DE" smtClean="0"/>
              <a:t>15</a:t>
            </a:fld>
            <a:endParaRPr lang="de-DE"/>
          </a:p>
        </p:txBody>
      </p:sp>
    </p:spTree>
    <p:extLst>
      <p:ext uri="{BB962C8B-B14F-4D97-AF65-F5344CB8AC3E}">
        <p14:creationId xmlns:p14="http://schemas.microsoft.com/office/powerpoint/2010/main" val="171185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556F6-F554-4D49-ADC7-71C447CE8F66}" type="slidenum">
              <a:rPr lang="de-DE" smtClean="0"/>
              <a:t>31</a:t>
            </a:fld>
            <a:endParaRPr lang="de-DE"/>
          </a:p>
        </p:txBody>
      </p:sp>
    </p:spTree>
    <p:extLst>
      <p:ext uri="{BB962C8B-B14F-4D97-AF65-F5344CB8AC3E}">
        <p14:creationId xmlns:p14="http://schemas.microsoft.com/office/powerpoint/2010/main" val="1351897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556F6-F554-4D49-ADC7-71C447CE8F66}" type="slidenum">
              <a:rPr lang="de-DE" smtClean="0"/>
              <a:t>53</a:t>
            </a:fld>
            <a:endParaRPr lang="de-DE"/>
          </a:p>
        </p:txBody>
      </p:sp>
    </p:spTree>
    <p:extLst>
      <p:ext uri="{BB962C8B-B14F-4D97-AF65-F5344CB8AC3E}">
        <p14:creationId xmlns:p14="http://schemas.microsoft.com/office/powerpoint/2010/main" val="314814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556F6-F554-4D49-ADC7-71C447CE8F66}" type="slidenum">
              <a:rPr lang="de-DE" smtClean="0"/>
              <a:t>69</a:t>
            </a:fld>
            <a:endParaRPr lang="de-DE"/>
          </a:p>
        </p:txBody>
      </p:sp>
    </p:spTree>
    <p:extLst>
      <p:ext uri="{BB962C8B-B14F-4D97-AF65-F5344CB8AC3E}">
        <p14:creationId xmlns:p14="http://schemas.microsoft.com/office/powerpoint/2010/main" val="2838151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556F6-F554-4D49-ADC7-71C447CE8F66}" type="slidenum">
              <a:rPr lang="de-DE" smtClean="0"/>
              <a:t>90</a:t>
            </a:fld>
            <a:endParaRPr lang="de-DE"/>
          </a:p>
        </p:txBody>
      </p:sp>
    </p:spTree>
    <p:extLst>
      <p:ext uri="{BB962C8B-B14F-4D97-AF65-F5344CB8AC3E}">
        <p14:creationId xmlns:p14="http://schemas.microsoft.com/office/powerpoint/2010/main" val="1936841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EF5E59-C55B-4E4A-213F-B5D5B703954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B284007-D1E5-6DAE-E5E9-3583D4EEDE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22C0952-D421-595C-FE52-84390B14930A}"/>
              </a:ext>
            </a:extLst>
          </p:cNvPr>
          <p:cNvSpPr>
            <a:spLocks noGrp="1"/>
          </p:cNvSpPr>
          <p:nvPr>
            <p:ph type="dt" sz="half" idx="10"/>
          </p:nvPr>
        </p:nvSpPr>
        <p:spPr/>
        <p:txBody>
          <a:bodyPr/>
          <a:lstStyle/>
          <a:p>
            <a:fld id="{E74D151C-8952-4803-8F70-E0805630951B}" type="datetimeFigureOut">
              <a:rPr lang="de-DE" smtClean="0"/>
              <a:t>25.03.2023</a:t>
            </a:fld>
            <a:endParaRPr lang="de-DE"/>
          </a:p>
        </p:txBody>
      </p:sp>
      <p:sp>
        <p:nvSpPr>
          <p:cNvPr id="5" name="Fußzeilenplatzhalter 4">
            <a:extLst>
              <a:ext uri="{FF2B5EF4-FFF2-40B4-BE49-F238E27FC236}">
                <a16:creationId xmlns:a16="http://schemas.microsoft.com/office/drawing/2014/main" id="{C48DDAB7-B68E-FEED-4034-5B5B71AD170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0D7F923-F8FD-A105-0BCB-2AF78D92956C}"/>
              </a:ext>
            </a:extLst>
          </p:cNvPr>
          <p:cNvSpPr>
            <a:spLocks noGrp="1"/>
          </p:cNvSpPr>
          <p:nvPr>
            <p:ph type="sldNum" sz="quarter" idx="12"/>
          </p:nvPr>
        </p:nvSpPr>
        <p:spPr/>
        <p:txBody>
          <a:bodyPr/>
          <a:lstStyle/>
          <a:p>
            <a:fld id="{2623625F-9E97-417A-89C4-750C73778EF6}" type="slidenum">
              <a:rPr lang="de-DE" smtClean="0"/>
              <a:t>‹Nr.›</a:t>
            </a:fld>
            <a:endParaRPr lang="de-DE"/>
          </a:p>
        </p:txBody>
      </p:sp>
    </p:spTree>
    <p:extLst>
      <p:ext uri="{BB962C8B-B14F-4D97-AF65-F5344CB8AC3E}">
        <p14:creationId xmlns:p14="http://schemas.microsoft.com/office/powerpoint/2010/main" val="1038284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6A624B-FACD-0522-D2C4-D369809ECCB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D4BFF74-2568-AC07-8114-AE92DE7C68A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D9A71A6-F630-5F38-0AED-393916B69404}"/>
              </a:ext>
            </a:extLst>
          </p:cNvPr>
          <p:cNvSpPr>
            <a:spLocks noGrp="1"/>
          </p:cNvSpPr>
          <p:nvPr>
            <p:ph type="dt" sz="half" idx="10"/>
          </p:nvPr>
        </p:nvSpPr>
        <p:spPr/>
        <p:txBody>
          <a:bodyPr/>
          <a:lstStyle/>
          <a:p>
            <a:fld id="{E74D151C-8952-4803-8F70-E0805630951B}" type="datetimeFigureOut">
              <a:rPr lang="de-DE" smtClean="0"/>
              <a:t>25.03.2023</a:t>
            </a:fld>
            <a:endParaRPr lang="de-DE"/>
          </a:p>
        </p:txBody>
      </p:sp>
      <p:sp>
        <p:nvSpPr>
          <p:cNvPr id="5" name="Fußzeilenplatzhalter 4">
            <a:extLst>
              <a:ext uri="{FF2B5EF4-FFF2-40B4-BE49-F238E27FC236}">
                <a16:creationId xmlns:a16="http://schemas.microsoft.com/office/drawing/2014/main" id="{0A990229-3A4F-57EB-F7CC-30E0689D900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1840A08-B258-CB6F-54AC-10C951ADB390}"/>
              </a:ext>
            </a:extLst>
          </p:cNvPr>
          <p:cNvSpPr>
            <a:spLocks noGrp="1"/>
          </p:cNvSpPr>
          <p:nvPr>
            <p:ph type="sldNum" sz="quarter" idx="12"/>
          </p:nvPr>
        </p:nvSpPr>
        <p:spPr/>
        <p:txBody>
          <a:bodyPr/>
          <a:lstStyle/>
          <a:p>
            <a:fld id="{2623625F-9E97-417A-89C4-750C73778EF6}" type="slidenum">
              <a:rPr lang="de-DE" smtClean="0"/>
              <a:t>‹Nr.›</a:t>
            </a:fld>
            <a:endParaRPr lang="de-DE"/>
          </a:p>
        </p:txBody>
      </p:sp>
    </p:spTree>
    <p:extLst>
      <p:ext uri="{BB962C8B-B14F-4D97-AF65-F5344CB8AC3E}">
        <p14:creationId xmlns:p14="http://schemas.microsoft.com/office/powerpoint/2010/main" val="2172251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AB1A277-15FA-6914-55AE-4533A3EB805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29F06B5-BF1C-78DD-A590-B188A76954A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C491E2D-DAE7-425E-D43B-C8E0C1CEB7FE}"/>
              </a:ext>
            </a:extLst>
          </p:cNvPr>
          <p:cNvSpPr>
            <a:spLocks noGrp="1"/>
          </p:cNvSpPr>
          <p:nvPr>
            <p:ph type="dt" sz="half" idx="10"/>
          </p:nvPr>
        </p:nvSpPr>
        <p:spPr/>
        <p:txBody>
          <a:bodyPr/>
          <a:lstStyle/>
          <a:p>
            <a:fld id="{E74D151C-8952-4803-8F70-E0805630951B}" type="datetimeFigureOut">
              <a:rPr lang="de-DE" smtClean="0"/>
              <a:t>25.03.2023</a:t>
            </a:fld>
            <a:endParaRPr lang="de-DE"/>
          </a:p>
        </p:txBody>
      </p:sp>
      <p:sp>
        <p:nvSpPr>
          <p:cNvPr id="5" name="Fußzeilenplatzhalter 4">
            <a:extLst>
              <a:ext uri="{FF2B5EF4-FFF2-40B4-BE49-F238E27FC236}">
                <a16:creationId xmlns:a16="http://schemas.microsoft.com/office/drawing/2014/main" id="{0D1DDE6C-ED6A-BE2A-870E-A74D92397BA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8A7E693-DAB6-D04F-9117-A8BBA3D0C383}"/>
              </a:ext>
            </a:extLst>
          </p:cNvPr>
          <p:cNvSpPr>
            <a:spLocks noGrp="1"/>
          </p:cNvSpPr>
          <p:nvPr>
            <p:ph type="sldNum" sz="quarter" idx="12"/>
          </p:nvPr>
        </p:nvSpPr>
        <p:spPr/>
        <p:txBody>
          <a:bodyPr/>
          <a:lstStyle/>
          <a:p>
            <a:fld id="{2623625F-9E97-417A-89C4-750C73778EF6}" type="slidenum">
              <a:rPr lang="de-DE" smtClean="0"/>
              <a:t>‹Nr.›</a:t>
            </a:fld>
            <a:endParaRPr lang="de-DE"/>
          </a:p>
        </p:txBody>
      </p:sp>
    </p:spTree>
    <p:extLst>
      <p:ext uri="{BB962C8B-B14F-4D97-AF65-F5344CB8AC3E}">
        <p14:creationId xmlns:p14="http://schemas.microsoft.com/office/powerpoint/2010/main" val="2586958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1EEAE-B5F3-79B1-6453-5D60AB5DDBA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382E4D3-46AC-4E08-3B72-0404FF82328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E46D28E-368D-E046-F64A-F039FBE27654}"/>
              </a:ext>
            </a:extLst>
          </p:cNvPr>
          <p:cNvSpPr>
            <a:spLocks noGrp="1"/>
          </p:cNvSpPr>
          <p:nvPr>
            <p:ph type="dt" sz="half" idx="10"/>
          </p:nvPr>
        </p:nvSpPr>
        <p:spPr/>
        <p:txBody>
          <a:bodyPr/>
          <a:lstStyle/>
          <a:p>
            <a:fld id="{E74D151C-8952-4803-8F70-E0805630951B}" type="datetimeFigureOut">
              <a:rPr lang="de-DE" smtClean="0"/>
              <a:t>25.03.2023</a:t>
            </a:fld>
            <a:endParaRPr lang="de-DE"/>
          </a:p>
        </p:txBody>
      </p:sp>
      <p:sp>
        <p:nvSpPr>
          <p:cNvPr id="5" name="Fußzeilenplatzhalter 4">
            <a:extLst>
              <a:ext uri="{FF2B5EF4-FFF2-40B4-BE49-F238E27FC236}">
                <a16:creationId xmlns:a16="http://schemas.microsoft.com/office/drawing/2014/main" id="{7647E766-3D8C-AFF3-EBDE-1CF5632E15A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9815893-89DF-E14B-1FF2-8B8BED7797C7}"/>
              </a:ext>
            </a:extLst>
          </p:cNvPr>
          <p:cNvSpPr>
            <a:spLocks noGrp="1"/>
          </p:cNvSpPr>
          <p:nvPr>
            <p:ph type="sldNum" sz="quarter" idx="12"/>
          </p:nvPr>
        </p:nvSpPr>
        <p:spPr/>
        <p:txBody>
          <a:bodyPr/>
          <a:lstStyle/>
          <a:p>
            <a:fld id="{2623625F-9E97-417A-89C4-750C73778EF6}" type="slidenum">
              <a:rPr lang="de-DE" smtClean="0"/>
              <a:t>‹Nr.›</a:t>
            </a:fld>
            <a:endParaRPr lang="de-DE"/>
          </a:p>
        </p:txBody>
      </p:sp>
    </p:spTree>
    <p:extLst>
      <p:ext uri="{BB962C8B-B14F-4D97-AF65-F5344CB8AC3E}">
        <p14:creationId xmlns:p14="http://schemas.microsoft.com/office/powerpoint/2010/main" val="3863883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83B62F-3895-C4B5-E059-1F0BD3F11A5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20ABD1B-79E7-4461-8FD1-FE738130F8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A0A7157-B549-8113-FF07-C61FC05A4DE4}"/>
              </a:ext>
            </a:extLst>
          </p:cNvPr>
          <p:cNvSpPr>
            <a:spLocks noGrp="1"/>
          </p:cNvSpPr>
          <p:nvPr>
            <p:ph type="dt" sz="half" idx="10"/>
          </p:nvPr>
        </p:nvSpPr>
        <p:spPr/>
        <p:txBody>
          <a:bodyPr/>
          <a:lstStyle/>
          <a:p>
            <a:fld id="{E74D151C-8952-4803-8F70-E0805630951B}" type="datetimeFigureOut">
              <a:rPr lang="de-DE" smtClean="0"/>
              <a:t>25.03.2023</a:t>
            </a:fld>
            <a:endParaRPr lang="de-DE"/>
          </a:p>
        </p:txBody>
      </p:sp>
      <p:sp>
        <p:nvSpPr>
          <p:cNvPr id="5" name="Fußzeilenplatzhalter 4">
            <a:extLst>
              <a:ext uri="{FF2B5EF4-FFF2-40B4-BE49-F238E27FC236}">
                <a16:creationId xmlns:a16="http://schemas.microsoft.com/office/drawing/2014/main" id="{CE5A9DAA-319E-935E-99C2-63DF603E380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558B57-6CB0-8B69-4C01-C35A8181FF79}"/>
              </a:ext>
            </a:extLst>
          </p:cNvPr>
          <p:cNvSpPr>
            <a:spLocks noGrp="1"/>
          </p:cNvSpPr>
          <p:nvPr>
            <p:ph type="sldNum" sz="quarter" idx="12"/>
          </p:nvPr>
        </p:nvSpPr>
        <p:spPr/>
        <p:txBody>
          <a:bodyPr/>
          <a:lstStyle/>
          <a:p>
            <a:fld id="{2623625F-9E97-417A-89C4-750C73778EF6}" type="slidenum">
              <a:rPr lang="de-DE" smtClean="0"/>
              <a:t>‹Nr.›</a:t>
            </a:fld>
            <a:endParaRPr lang="de-DE"/>
          </a:p>
        </p:txBody>
      </p:sp>
    </p:spTree>
    <p:extLst>
      <p:ext uri="{BB962C8B-B14F-4D97-AF65-F5344CB8AC3E}">
        <p14:creationId xmlns:p14="http://schemas.microsoft.com/office/powerpoint/2010/main" val="414894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E4A11-24B1-3BC2-B63E-C1B2FB21864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8A28ADC-D219-9DBB-A641-3477C444E2D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8E9835B-348A-3F03-8872-1A9D1674A27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272E377-422D-6E5F-0CC9-B1C3B950D918}"/>
              </a:ext>
            </a:extLst>
          </p:cNvPr>
          <p:cNvSpPr>
            <a:spLocks noGrp="1"/>
          </p:cNvSpPr>
          <p:nvPr>
            <p:ph type="dt" sz="half" idx="10"/>
          </p:nvPr>
        </p:nvSpPr>
        <p:spPr/>
        <p:txBody>
          <a:bodyPr/>
          <a:lstStyle/>
          <a:p>
            <a:fld id="{E74D151C-8952-4803-8F70-E0805630951B}" type="datetimeFigureOut">
              <a:rPr lang="de-DE" smtClean="0"/>
              <a:t>25.03.2023</a:t>
            </a:fld>
            <a:endParaRPr lang="de-DE"/>
          </a:p>
        </p:txBody>
      </p:sp>
      <p:sp>
        <p:nvSpPr>
          <p:cNvPr id="6" name="Fußzeilenplatzhalter 5">
            <a:extLst>
              <a:ext uri="{FF2B5EF4-FFF2-40B4-BE49-F238E27FC236}">
                <a16:creationId xmlns:a16="http://schemas.microsoft.com/office/drawing/2014/main" id="{CEF4EE20-BB97-6997-999A-6C8967C5663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AA2942D-363A-B2AE-763F-D76BE9C27139}"/>
              </a:ext>
            </a:extLst>
          </p:cNvPr>
          <p:cNvSpPr>
            <a:spLocks noGrp="1"/>
          </p:cNvSpPr>
          <p:nvPr>
            <p:ph type="sldNum" sz="quarter" idx="12"/>
          </p:nvPr>
        </p:nvSpPr>
        <p:spPr/>
        <p:txBody>
          <a:bodyPr/>
          <a:lstStyle/>
          <a:p>
            <a:fld id="{2623625F-9E97-417A-89C4-750C73778EF6}" type="slidenum">
              <a:rPr lang="de-DE" smtClean="0"/>
              <a:t>‹Nr.›</a:t>
            </a:fld>
            <a:endParaRPr lang="de-DE"/>
          </a:p>
        </p:txBody>
      </p:sp>
    </p:spTree>
    <p:extLst>
      <p:ext uri="{BB962C8B-B14F-4D97-AF65-F5344CB8AC3E}">
        <p14:creationId xmlns:p14="http://schemas.microsoft.com/office/powerpoint/2010/main" val="313603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850655-45DA-7EEF-4355-372AA94E728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59967A6-9257-784D-D23C-033849DDE9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22A2570-F47A-8B50-8A63-C101B297C57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EAC1165-7378-170D-46FD-58356D131D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4CD0398-EF67-FA38-AEB4-FFD3AB158A3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07D50DE-F0DE-10DB-23AF-2BCA7690368D}"/>
              </a:ext>
            </a:extLst>
          </p:cNvPr>
          <p:cNvSpPr>
            <a:spLocks noGrp="1"/>
          </p:cNvSpPr>
          <p:nvPr>
            <p:ph type="dt" sz="half" idx="10"/>
          </p:nvPr>
        </p:nvSpPr>
        <p:spPr/>
        <p:txBody>
          <a:bodyPr/>
          <a:lstStyle/>
          <a:p>
            <a:fld id="{E74D151C-8952-4803-8F70-E0805630951B}" type="datetimeFigureOut">
              <a:rPr lang="de-DE" smtClean="0"/>
              <a:t>25.03.2023</a:t>
            </a:fld>
            <a:endParaRPr lang="de-DE"/>
          </a:p>
        </p:txBody>
      </p:sp>
      <p:sp>
        <p:nvSpPr>
          <p:cNvPr id="8" name="Fußzeilenplatzhalter 7">
            <a:extLst>
              <a:ext uri="{FF2B5EF4-FFF2-40B4-BE49-F238E27FC236}">
                <a16:creationId xmlns:a16="http://schemas.microsoft.com/office/drawing/2014/main" id="{461CE26E-0373-14EE-9B60-86D39E194F4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38E4CD8-0332-7694-C8DC-883F00570BAA}"/>
              </a:ext>
            </a:extLst>
          </p:cNvPr>
          <p:cNvSpPr>
            <a:spLocks noGrp="1"/>
          </p:cNvSpPr>
          <p:nvPr>
            <p:ph type="sldNum" sz="quarter" idx="12"/>
          </p:nvPr>
        </p:nvSpPr>
        <p:spPr/>
        <p:txBody>
          <a:bodyPr/>
          <a:lstStyle/>
          <a:p>
            <a:fld id="{2623625F-9E97-417A-89C4-750C73778EF6}" type="slidenum">
              <a:rPr lang="de-DE" smtClean="0"/>
              <a:t>‹Nr.›</a:t>
            </a:fld>
            <a:endParaRPr lang="de-DE"/>
          </a:p>
        </p:txBody>
      </p:sp>
    </p:spTree>
    <p:extLst>
      <p:ext uri="{BB962C8B-B14F-4D97-AF65-F5344CB8AC3E}">
        <p14:creationId xmlns:p14="http://schemas.microsoft.com/office/powerpoint/2010/main" val="1633216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975766-3A01-5B8C-0A8C-3ED215D950C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85ADD94-89AC-F9A6-AE1E-6C775BC4D42B}"/>
              </a:ext>
            </a:extLst>
          </p:cNvPr>
          <p:cNvSpPr>
            <a:spLocks noGrp="1"/>
          </p:cNvSpPr>
          <p:nvPr>
            <p:ph type="dt" sz="half" idx="10"/>
          </p:nvPr>
        </p:nvSpPr>
        <p:spPr/>
        <p:txBody>
          <a:bodyPr/>
          <a:lstStyle/>
          <a:p>
            <a:fld id="{E74D151C-8952-4803-8F70-E0805630951B}" type="datetimeFigureOut">
              <a:rPr lang="de-DE" smtClean="0"/>
              <a:t>25.03.2023</a:t>
            </a:fld>
            <a:endParaRPr lang="de-DE"/>
          </a:p>
        </p:txBody>
      </p:sp>
      <p:sp>
        <p:nvSpPr>
          <p:cNvPr id="4" name="Fußzeilenplatzhalter 3">
            <a:extLst>
              <a:ext uri="{FF2B5EF4-FFF2-40B4-BE49-F238E27FC236}">
                <a16:creationId xmlns:a16="http://schemas.microsoft.com/office/drawing/2014/main" id="{041E41A9-3669-C37E-69B7-AF33E05935F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B586935-E418-720E-0638-7CA2F6A01781}"/>
              </a:ext>
            </a:extLst>
          </p:cNvPr>
          <p:cNvSpPr>
            <a:spLocks noGrp="1"/>
          </p:cNvSpPr>
          <p:nvPr>
            <p:ph type="sldNum" sz="quarter" idx="12"/>
          </p:nvPr>
        </p:nvSpPr>
        <p:spPr/>
        <p:txBody>
          <a:bodyPr/>
          <a:lstStyle/>
          <a:p>
            <a:fld id="{2623625F-9E97-417A-89C4-750C73778EF6}" type="slidenum">
              <a:rPr lang="de-DE" smtClean="0"/>
              <a:t>‹Nr.›</a:t>
            </a:fld>
            <a:endParaRPr lang="de-DE"/>
          </a:p>
        </p:txBody>
      </p:sp>
    </p:spTree>
    <p:extLst>
      <p:ext uri="{BB962C8B-B14F-4D97-AF65-F5344CB8AC3E}">
        <p14:creationId xmlns:p14="http://schemas.microsoft.com/office/powerpoint/2010/main" val="2225576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66C8048-4A53-9341-7696-1BA83C462319}"/>
              </a:ext>
            </a:extLst>
          </p:cNvPr>
          <p:cNvSpPr>
            <a:spLocks noGrp="1"/>
          </p:cNvSpPr>
          <p:nvPr>
            <p:ph type="dt" sz="half" idx="10"/>
          </p:nvPr>
        </p:nvSpPr>
        <p:spPr/>
        <p:txBody>
          <a:bodyPr/>
          <a:lstStyle/>
          <a:p>
            <a:fld id="{E74D151C-8952-4803-8F70-E0805630951B}" type="datetimeFigureOut">
              <a:rPr lang="de-DE" smtClean="0"/>
              <a:t>25.03.2023</a:t>
            </a:fld>
            <a:endParaRPr lang="de-DE"/>
          </a:p>
        </p:txBody>
      </p:sp>
      <p:sp>
        <p:nvSpPr>
          <p:cNvPr id="3" name="Fußzeilenplatzhalter 2">
            <a:extLst>
              <a:ext uri="{FF2B5EF4-FFF2-40B4-BE49-F238E27FC236}">
                <a16:creationId xmlns:a16="http://schemas.microsoft.com/office/drawing/2014/main" id="{AB14C9CC-7BDF-8ECC-CD7C-459533CC417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F093A02-96F5-DCC8-37AA-29B731A6C3BE}"/>
              </a:ext>
            </a:extLst>
          </p:cNvPr>
          <p:cNvSpPr>
            <a:spLocks noGrp="1"/>
          </p:cNvSpPr>
          <p:nvPr>
            <p:ph type="sldNum" sz="quarter" idx="12"/>
          </p:nvPr>
        </p:nvSpPr>
        <p:spPr/>
        <p:txBody>
          <a:bodyPr/>
          <a:lstStyle/>
          <a:p>
            <a:fld id="{2623625F-9E97-417A-89C4-750C73778EF6}" type="slidenum">
              <a:rPr lang="de-DE" smtClean="0"/>
              <a:t>‹Nr.›</a:t>
            </a:fld>
            <a:endParaRPr lang="de-DE"/>
          </a:p>
        </p:txBody>
      </p:sp>
    </p:spTree>
    <p:extLst>
      <p:ext uri="{BB962C8B-B14F-4D97-AF65-F5344CB8AC3E}">
        <p14:creationId xmlns:p14="http://schemas.microsoft.com/office/powerpoint/2010/main" val="3699774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BA2496-4B96-B5D3-E5F4-61B205CFA91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54D5C94-95C1-737B-6297-B8434ADE2A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F6C1917-ECD9-0A23-C630-2739A72DF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5A6DA10-7797-1BF3-68A7-F5F9BD7DBE42}"/>
              </a:ext>
            </a:extLst>
          </p:cNvPr>
          <p:cNvSpPr>
            <a:spLocks noGrp="1"/>
          </p:cNvSpPr>
          <p:nvPr>
            <p:ph type="dt" sz="half" idx="10"/>
          </p:nvPr>
        </p:nvSpPr>
        <p:spPr/>
        <p:txBody>
          <a:bodyPr/>
          <a:lstStyle/>
          <a:p>
            <a:fld id="{E74D151C-8952-4803-8F70-E0805630951B}" type="datetimeFigureOut">
              <a:rPr lang="de-DE" smtClean="0"/>
              <a:t>25.03.2023</a:t>
            </a:fld>
            <a:endParaRPr lang="de-DE"/>
          </a:p>
        </p:txBody>
      </p:sp>
      <p:sp>
        <p:nvSpPr>
          <p:cNvPr id="6" name="Fußzeilenplatzhalter 5">
            <a:extLst>
              <a:ext uri="{FF2B5EF4-FFF2-40B4-BE49-F238E27FC236}">
                <a16:creationId xmlns:a16="http://schemas.microsoft.com/office/drawing/2014/main" id="{B8943E7F-18C0-13D5-6CEE-61E41FFC85F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773ADDE-3A8F-D9B3-CEE0-72EC73D38D44}"/>
              </a:ext>
            </a:extLst>
          </p:cNvPr>
          <p:cNvSpPr>
            <a:spLocks noGrp="1"/>
          </p:cNvSpPr>
          <p:nvPr>
            <p:ph type="sldNum" sz="quarter" idx="12"/>
          </p:nvPr>
        </p:nvSpPr>
        <p:spPr/>
        <p:txBody>
          <a:bodyPr/>
          <a:lstStyle/>
          <a:p>
            <a:fld id="{2623625F-9E97-417A-89C4-750C73778EF6}" type="slidenum">
              <a:rPr lang="de-DE" smtClean="0"/>
              <a:t>‹Nr.›</a:t>
            </a:fld>
            <a:endParaRPr lang="de-DE"/>
          </a:p>
        </p:txBody>
      </p:sp>
    </p:spTree>
    <p:extLst>
      <p:ext uri="{BB962C8B-B14F-4D97-AF65-F5344CB8AC3E}">
        <p14:creationId xmlns:p14="http://schemas.microsoft.com/office/powerpoint/2010/main" val="623968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95C4E1-5AF1-253F-962F-6A691A1B6DF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5C76ADD-20CF-8EF6-70BB-5EF916C88C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BA229AE-EC60-2708-00DA-9B91B074D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0B8AC86-334C-D68B-0777-E4236DBDDA4C}"/>
              </a:ext>
            </a:extLst>
          </p:cNvPr>
          <p:cNvSpPr>
            <a:spLocks noGrp="1"/>
          </p:cNvSpPr>
          <p:nvPr>
            <p:ph type="dt" sz="half" idx="10"/>
          </p:nvPr>
        </p:nvSpPr>
        <p:spPr/>
        <p:txBody>
          <a:bodyPr/>
          <a:lstStyle/>
          <a:p>
            <a:fld id="{E74D151C-8952-4803-8F70-E0805630951B}" type="datetimeFigureOut">
              <a:rPr lang="de-DE" smtClean="0"/>
              <a:t>25.03.2023</a:t>
            </a:fld>
            <a:endParaRPr lang="de-DE"/>
          </a:p>
        </p:txBody>
      </p:sp>
      <p:sp>
        <p:nvSpPr>
          <p:cNvPr id="6" name="Fußzeilenplatzhalter 5">
            <a:extLst>
              <a:ext uri="{FF2B5EF4-FFF2-40B4-BE49-F238E27FC236}">
                <a16:creationId xmlns:a16="http://schemas.microsoft.com/office/drawing/2014/main" id="{C558DF14-BAFF-BF72-CB3E-5E69505C4B2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BFDBB8E-4640-CC9D-6E41-D9A261A4A07F}"/>
              </a:ext>
            </a:extLst>
          </p:cNvPr>
          <p:cNvSpPr>
            <a:spLocks noGrp="1"/>
          </p:cNvSpPr>
          <p:nvPr>
            <p:ph type="sldNum" sz="quarter" idx="12"/>
          </p:nvPr>
        </p:nvSpPr>
        <p:spPr/>
        <p:txBody>
          <a:bodyPr/>
          <a:lstStyle/>
          <a:p>
            <a:fld id="{2623625F-9E97-417A-89C4-750C73778EF6}" type="slidenum">
              <a:rPr lang="de-DE" smtClean="0"/>
              <a:t>‹Nr.›</a:t>
            </a:fld>
            <a:endParaRPr lang="de-DE"/>
          </a:p>
        </p:txBody>
      </p:sp>
    </p:spTree>
    <p:extLst>
      <p:ext uri="{BB962C8B-B14F-4D97-AF65-F5344CB8AC3E}">
        <p14:creationId xmlns:p14="http://schemas.microsoft.com/office/powerpoint/2010/main" val="3567179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51B0B9-E880-5476-6BCF-83B8EBD0BE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481620A-2B57-6E71-F897-F29672EF5C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7B921B5-D3DB-43A4-7C8E-1BD40175DB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4D151C-8952-4803-8F70-E0805630951B}" type="datetimeFigureOut">
              <a:rPr lang="de-DE" smtClean="0"/>
              <a:t>25.03.2023</a:t>
            </a:fld>
            <a:endParaRPr lang="de-DE"/>
          </a:p>
        </p:txBody>
      </p:sp>
      <p:sp>
        <p:nvSpPr>
          <p:cNvPr id="5" name="Fußzeilenplatzhalter 4">
            <a:extLst>
              <a:ext uri="{FF2B5EF4-FFF2-40B4-BE49-F238E27FC236}">
                <a16:creationId xmlns:a16="http://schemas.microsoft.com/office/drawing/2014/main" id="{875B6292-90AE-E03E-4BFC-01A68530F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411A889-ED6E-A7A9-6B98-0B085855B3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3625F-9E97-417A-89C4-750C73778EF6}" type="slidenum">
              <a:rPr lang="de-DE" smtClean="0"/>
              <a:t>‹Nr.›</a:t>
            </a:fld>
            <a:endParaRPr lang="de-DE"/>
          </a:p>
        </p:txBody>
      </p:sp>
    </p:spTree>
    <p:extLst>
      <p:ext uri="{BB962C8B-B14F-4D97-AF65-F5344CB8AC3E}">
        <p14:creationId xmlns:p14="http://schemas.microsoft.com/office/powerpoint/2010/main" val="522291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1.png"/><Relationship Id="rId10" Type="http://schemas.microsoft.com/office/2007/relationships/hdphoto" Target="../media/hdphoto6.wdp"/><Relationship Id="rId4" Type="http://schemas.openxmlformats.org/officeDocument/2006/relationships/image" Target="../media/image20.jpeg"/><Relationship Id="rId9" Type="http://schemas.openxmlformats.org/officeDocument/2006/relationships/image" Target="../media/image23.png"/></Relationships>
</file>

<file path=ppt/slides/_rels/slide11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4.png"/><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11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 Id="rId5" Type="http://schemas.openxmlformats.org/officeDocument/2006/relationships/image" Target="../media/image179.jpeg"/><Relationship Id="rId4" Type="http://schemas.openxmlformats.org/officeDocument/2006/relationships/image" Target="../media/image178.jpeg"/></Relationships>
</file>

<file path=ppt/slides/_rels/slide11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5" Type="http://schemas.openxmlformats.org/officeDocument/2006/relationships/image" Target="../media/image189.jpeg"/><Relationship Id="rId4" Type="http://schemas.openxmlformats.org/officeDocument/2006/relationships/image" Target="../media/image188.jpeg"/></Relationships>
</file>

<file path=ppt/slides/_rels/slide12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 Id="rId5" Type="http://schemas.openxmlformats.org/officeDocument/2006/relationships/image" Target="../media/image193.jpeg"/><Relationship Id="rId4" Type="http://schemas.openxmlformats.org/officeDocument/2006/relationships/image" Target="../media/image192.jpeg"/></Relationships>
</file>

<file path=ppt/slides/_rels/slide12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 Id="rId4" Type="http://schemas.openxmlformats.org/officeDocument/2006/relationships/image" Target="../media/image197.jpeg"/></Relationships>
</file>

<file path=ppt/slides/_rels/slide12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4" Type="http://schemas.openxmlformats.org/officeDocument/2006/relationships/image" Target="../media/image201.jpeg"/></Relationships>
</file>

<file path=ppt/slides/_rels/slide13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7.xml"/><Relationship Id="rId4" Type="http://schemas.openxmlformats.org/officeDocument/2006/relationships/image" Target="../media/image206.jpeg"/></Relationships>
</file>

<file path=ppt/slides/_rels/slide134.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jpeg"/><Relationship Id="rId1" Type="http://schemas.openxmlformats.org/officeDocument/2006/relationships/slideLayout" Target="../slideLayouts/slideLayout7.xml"/><Relationship Id="rId4" Type="http://schemas.microsoft.com/office/2007/relationships/hdphoto" Target="../media/hdphoto15.wdp"/></Relationships>
</file>

<file path=ppt/slides/_rels/slide138.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 Id="rId4" Type="http://schemas.openxmlformats.org/officeDocument/2006/relationships/image" Target="../media/image218.jpeg"/></Relationships>
</file>

<file path=ppt/slides/_rels/slide14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7.xml"/><Relationship Id="rId4" Type="http://schemas.openxmlformats.org/officeDocument/2006/relationships/image" Target="../media/image221.jpeg"/></Relationships>
</file>

<file path=ppt/slides/_rels/slide143.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2.pn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69.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10.jpeg"/><Relationship Id="rId7" Type="http://schemas.openxmlformats.org/officeDocument/2006/relationships/image" Target="../media/image1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12.png"/><Relationship Id="rId10" Type="http://schemas.openxmlformats.org/officeDocument/2006/relationships/image" Target="../media/image116.jpeg"/><Relationship Id="rId4" Type="http://schemas.openxmlformats.org/officeDocument/2006/relationships/image" Target="../media/image111.jpeg"/><Relationship Id="rId9" Type="http://schemas.openxmlformats.org/officeDocument/2006/relationships/image" Target="../media/image115.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7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6.jpeg"/><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7.xml"/><Relationship Id="rId4" Type="http://schemas.microsoft.com/office/2007/relationships/hdphoto" Target="../media/hdphoto12.wdp"/></Relationships>
</file>

<file path=ppt/slides/_rels/slide8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35.jpeg"/><Relationship Id="rId7" Type="http://schemas.openxmlformats.org/officeDocument/2006/relationships/image" Target="../media/image14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44.png"/><Relationship Id="rId4" Type="http://schemas.openxmlformats.org/officeDocument/2006/relationships/image" Target="../media/image143.jpeg"/></Relationships>
</file>

<file path=ppt/slides/_rels/slide9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F683347-41E3-E41D-A5B9-061DA721D5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feld 8">
            <a:extLst>
              <a:ext uri="{FF2B5EF4-FFF2-40B4-BE49-F238E27FC236}">
                <a16:creationId xmlns:a16="http://schemas.microsoft.com/office/drawing/2014/main" id="{BA27E99C-2FF2-7867-2FB0-440CCCEBBD84}"/>
              </a:ext>
            </a:extLst>
          </p:cNvPr>
          <p:cNvSpPr txBox="1"/>
          <p:nvPr/>
        </p:nvSpPr>
        <p:spPr>
          <a:xfrm>
            <a:off x="682430" y="5194170"/>
            <a:ext cx="9343520" cy="1077218"/>
          </a:xfrm>
          <a:prstGeom prst="rect">
            <a:avLst/>
          </a:prstGeom>
          <a:noFill/>
        </p:spPr>
        <p:txBody>
          <a:bodyPr wrap="none" rtlCol="0">
            <a:spAutoFit/>
          </a:bodyPr>
          <a:lstStyle/>
          <a:p>
            <a:r>
              <a:rPr lang="de-DE" sz="3600" dirty="0" err="1">
                <a:solidFill>
                  <a:schemeClr val="bg1"/>
                </a:solidFill>
              </a:rPr>
              <a:t>Hermannshöhenweg</a:t>
            </a:r>
            <a:r>
              <a:rPr lang="de-DE" sz="3600" dirty="0">
                <a:solidFill>
                  <a:schemeClr val="bg1"/>
                </a:solidFill>
              </a:rPr>
              <a:t> auf dem </a:t>
            </a:r>
            <a:r>
              <a:rPr lang="de-DE" sz="3600" dirty="0" err="1">
                <a:solidFill>
                  <a:schemeClr val="bg1"/>
                </a:solidFill>
              </a:rPr>
              <a:t>Eggegebirgskamm</a:t>
            </a:r>
            <a:r>
              <a:rPr lang="de-DE" sz="3600" dirty="0">
                <a:solidFill>
                  <a:schemeClr val="bg1"/>
                </a:solidFill>
              </a:rPr>
              <a:t> </a:t>
            </a:r>
          </a:p>
          <a:p>
            <a:r>
              <a:rPr lang="de-DE" sz="2800" dirty="0">
                <a:solidFill>
                  <a:schemeClr val="bg1"/>
                </a:solidFill>
              </a:rPr>
              <a:t>wandern statt Karneval im Februar 2023</a:t>
            </a:r>
          </a:p>
        </p:txBody>
      </p:sp>
    </p:spTree>
    <p:extLst>
      <p:ext uri="{BB962C8B-B14F-4D97-AF65-F5344CB8AC3E}">
        <p14:creationId xmlns:p14="http://schemas.microsoft.com/office/powerpoint/2010/main" val="372392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79924A5-D23B-5B06-7294-3E62934302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08E5694B-E02B-1E53-EFA6-102D269BCE24}"/>
              </a:ext>
            </a:extLst>
          </p:cNvPr>
          <p:cNvSpPr txBox="1"/>
          <p:nvPr/>
        </p:nvSpPr>
        <p:spPr>
          <a:xfrm>
            <a:off x="304800" y="5863771"/>
            <a:ext cx="7170057" cy="646331"/>
          </a:xfrm>
          <a:prstGeom prst="rect">
            <a:avLst/>
          </a:prstGeom>
          <a:noFill/>
        </p:spPr>
        <p:txBody>
          <a:bodyPr wrap="square" rtlCol="0">
            <a:spAutoFit/>
          </a:bodyPr>
          <a:lstStyle/>
          <a:p>
            <a:r>
              <a:rPr lang="de-DE" sz="3600" dirty="0">
                <a:solidFill>
                  <a:schemeClr val="bg1"/>
                </a:solidFill>
              </a:rPr>
              <a:t>ein erster Blick auf die </a:t>
            </a:r>
            <a:r>
              <a:rPr lang="de-DE" sz="3600" dirty="0" err="1">
                <a:solidFill>
                  <a:schemeClr val="bg1"/>
                </a:solidFill>
              </a:rPr>
              <a:t>Externsteine</a:t>
            </a:r>
            <a:endParaRPr lang="de-DE" sz="3600" dirty="0">
              <a:solidFill>
                <a:schemeClr val="bg1"/>
              </a:solidFill>
            </a:endParaRPr>
          </a:p>
        </p:txBody>
      </p:sp>
    </p:spTree>
    <p:extLst>
      <p:ext uri="{BB962C8B-B14F-4D97-AF65-F5344CB8AC3E}">
        <p14:creationId xmlns:p14="http://schemas.microsoft.com/office/powerpoint/2010/main" val="25115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E24328B-512B-231F-796B-124C202049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253" y="0"/>
            <a:ext cx="12178748" cy="6858000"/>
          </a:xfrm>
          <a:prstGeom prst="rect">
            <a:avLst/>
          </a:prstGeom>
        </p:spPr>
      </p:pic>
      <p:sp>
        <p:nvSpPr>
          <p:cNvPr id="4" name="Textfeld 3">
            <a:extLst>
              <a:ext uri="{FF2B5EF4-FFF2-40B4-BE49-F238E27FC236}">
                <a16:creationId xmlns:a16="http://schemas.microsoft.com/office/drawing/2014/main" id="{E8933E71-6EF5-AF3B-6540-F6B191100ECC}"/>
              </a:ext>
            </a:extLst>
          </p:cNvPr>
          <p:cNvSpPr txBox="1"/>
          <p:nvPr/>
        </p:nvSpPr>
        <p:spPr>
          <a:xfrm>
            <a:off x="190164" y="5972445"/>
            <a:ext cx="3488647" cy="769441"/>
          </a:xfrm>
          <a:prstGeom prst="rect">
            <a:avLst/>
          </a:prstGeom>
          <a:noFill/>
        </p:spPr>
        <p:txBody>
          <a:bodyPr wrap="none" rtlCol="0">
            <a:spAutoFit/>
          </a:bodyPr>
          <a:lstStyle/>
          <a:p>
            <a:r>
              <a:rPr lang="de-DE" sz="4400" dirty="0"/>
              <a:t>Weiße Hirsche</a:t>
            </a:r>
          </a:p>
        </p:txBody>
      </p:sp>
    </p:spTree>
    <p:extLst>
      <p:ext uri="{BB962C8B-B14F-4D97-AF65-F5344CB8AC3E}">
        <p14:creationId xmlns:p14="http://schemas.microsoft.com/office/powerpoint/2010/main" val="10808687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64FA712-6756-BDA4-D79B-A33F6DE83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8488477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CEFF561-38A1-D029-D684-153A1B1961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348234" y="1502699"/>
            <a:ext cx="6281075" cy="3852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feld 2">
            <a:extLst>
              <a:ext uri="{FF2B5EF4-FFF2-40B4-BE49-F238E27FC236}">
                <a16:creationId xmlns:a16="http://schemas.microsoft.com/office/drawing/2014/main" id="{60463C76-5FAD-37F2-F2D2-6A5942B3786C}"/>
              </a:ext>
            </a:extLst>
          </p:cNvPr>
          <p:cNvSpPr txBox="1"/>
          <p:nvPr/>
        </p:nvSpPr>
        <p:spPr>
          <a:xfrm>
            <a:off x="597408" y="5738541"/>
            <a:ext cx="3596640" cy="830997"/>
          </a:xfrm>
          <a:prstGeom prst="rect">
            <a:avLst/>
          </a:prstGeom>
          <a:noFill/>
        </p:spPr>
        <p:txBody>
          <a:bodyPr wrap="square" rtlCol="0">
            <a:spAutoFit/>
          </a:bodyPr>
          <a:lstStyle/>
          <a:p>
            <a:r>
              <a:rPr lang="de-DE" sz="2400" dirty="0"/>
              <a:t>Auch Baumleichen </a:t>
            </a:r>
            <a:br>
              <a:rPr lang="de-DE" sz="2400" dirty="0"/>
            </a:br>
            <a:r>
              <a:rPr lang="de-DE" sz="2400" dirty="0"/>
              <a:t>können fotogen sein …</a:t>
            </a:r>
          </a:p>
        </p:txBody>
      </p:sp>
    </p:spTree>
    <p:extLst>
      <p:ext uri="{BB962C8B-B14F-4D97-AF65-F5344CB8AC3E}">
        <p14:creationId xmlns:p14="http://schemas.microsoft.com/office/powerpoint/2010/main" val="35545678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86A3BD6-0684-308D-388E-2DD6E3175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943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feld 5">
            <a:extLst>
              <a:ext uri="{FF2B5EF4-FFF2-40B4-BE49-F238E27FC236}">
                <a16:creationId xmlns:a16="http://schemas.microsoft.com/office/drawing/2014/main" id="{49FDE979-80D5-6968-A8B3-785D739BF133}"/>
              </a:ext>
            </a:extLst>
          </p:cNvPr>
          <p:cNvSpPr txBox="1"/>
          <p:nvPr/>
        </p:nvSpPr>
        <p:spPr>
          <a:xfrm>
            <a:off x="8339328" y="579358"/>
            <a:ext cx="3852672" cy="6278642"/>
          </a:xfrm>
          <a:prstGeom prst="rect">
            <a:avLst/>
          </a:prstGeom>
          <a:solidFill>
            <a:schemeClr val="accent6">
              <a:lumMod val="60000"/>
              <a:lumOff val="40000"/>
            </a:schemeClr>
          </a:solidFill>
          <a:ln w="28575">
            <a:solidFill>
              <a:srgbClr val="000000"/>
            </a:solidFill>
          </a:ln>
        </p:spPr>
        <p:txBody>
          <a:bodyPr wrap="square" rtlCol="0">
            <a:spAutoFit/>
          </a:bodyPr>
          <a:lstStyle/>
          <a:p>
            <a:r>
              <a:rPr lang="de-DE" sz="2400" b="1" dirty="0" err="1">
                <a:effectLst/>
                <a:latin typeface="Calibri" panose="020F0502020204030204" pitchFamily="34" charset="0"/>
                <a:ea typeface="Calibri" panose="020F0502020204030204" pitchFamily="34" charset="0"/>
                <a:cs typeface="Times New Roman" panose="02020603050405020304" pitchFamily="18" charset="0"/>
              </a:rPr>
              <a:t>Blankenrode</a:t>
            </a:r>
            <a:br>
              <a:rPr lang="de-DE" sz="1800" dirty="0">
                <a:effectLst/>
                <a:latin typeface="Calibri" panose="020F0502020204030204" pitchFamily="34" charset="0"/>
                <a:ea typeface="Calibri" panose="020F0502020204030204" pitchFamily="34" charset="0"/>
                <a:cs typeface="Times New Roman" panose="02020603050405020304" pitchFamily="18" charset="0"/>
              </a:rPr>
            </a:br>
            <a:r>
              <a:rPr lang="de-DE" sz="1800" dirty="0">
                <a:effectLst/>
                <a:latin typeface="Calibri" panose="020F0502020204030204" pitchFamily="34" charset="0"/>
                <a:ea typeface="Calibri" panose="020F0502020204030204" pitchFamily="34" charset="0"/>
                <a:cs typeface="Times New Roman" panose="02020603050405020304" pitchFamily="18" charset="0"/>
              </a:rPr>
              <a:t>Mitte des 13. Jahrhunderts beschlossen der Fürstbischof von Paderborn und der Abt des Klosters Corvey, ihre Territorien besser vom Machtbereich der expandierenden Grafen von Waldeck zu trennen Sie errichteten deshalb auf einem Sporn der südlichen Egge eine Grenzfestung mit Burg, in der auf der Ostseite der Siedlung Burgmannen</a:t>
            </a:r>
            <a:r>
              <a:rPr lang="de-DE" dirty="0">
                <a:latin typeface="Calibri" panose="020F0502020204030204" pitchFamily="34" charset="0"/>
                <a:ea typeface="Calibri" panose="020F0502020204030204" pitchFamily="34" charset="0"/>
                <a:cs typeface="Times New Roman" panose="02020603050405020304" pitchFamily="18" charset="0"/>
              </a:rPr>
              <a:t> und </a:t>
            </a:r>
            <a:r>
              <a:rPr lang="de-DE" sz="1800" dirty="0">
                <a:effectLst/>
                <a:latin typeface="Calibri" panose="020F0502020204030204" pitchFamily="34" charset="0"/>
                <a:ea typeface="Calibri" panose="020F0502020204030204" pitchFamily="34" charset="0"/>
                <a:cs typeface="Times New Roman" panose="02020603050405020304" pitchFamily="18" charset="0"/>
              </a:rPr>
              <a:t>Ritter und im Westen, durch den Königsweg (die via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regia</a:t>
            </a:r>
            <a:r>
              <a:rPr lang="de-DE" sz="1800" dirty="0">
                <a:effectLst/>
                <a:latin typeface="Calibri" panose="020F0502020204030204" pitchFamily="34" charset="0"/>
                <a:ea typeface="Calibri" panose="020F0502020204030204" pitchFamily="34" charset="0"/>
                <a:cs typeface="Times New Roman" panose="02020603050405020304" pitchFamily="18" charset="0"/>
              </a:rPr>
              <a:t>) getrennt, Ackerbürger und Handwerker lebten. Um 1307 wies der Ort nach einer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Hardehauser</a:t>
            </a:r>
            <a:r>
              <a:rPr lang="de-DE" sz="1800" dirty="0">
                <a:effectLst/>
                <a:latin typeface="Calibri" panose="020F0502020204030204" pitchFamily="34" charset="0"/>
                <a:ea typeface="Calibri" panose="020F0502020204030204" pitchFamily="34" charset="0"/>
                <a:cs typeface="Times New Roman" panose="02020603050405020304" pitchFamily="18" charset="0"/>
              </a:rPr>
              <a:t> Urkunde eine städtische Selbstverwaltung auf und zählte über 1000 Einwohner. Im Jahr 1390 nutzte der Waldecker Graf die Abwesenheit der Burgbesatzung, brach in die Stadt ein und zerstörte sie völlig. Danach wurde die Stadt nicht wieder aufgebaut.</a:t>
            </a:r>
            <a:endParaRPr lang="de-DE" dirty="0"/>
          </a:p>
        </p:txBody>
      </p:sp>
    </p:spTree>
    <p:extLst>
      <p:ext uri="{BB962C8B-B14F-4D97-AF65-F5344CB8AC3E}">
        <p14:creationId xmlns:p14="http://schemas.microsoft.com/office/powerpoint/2010/main" val="13191984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B427DE4-C00A-5C6F-6AC3-BDF20FD86B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40673912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8CE98D3-1192-A5C3-DC52-120A8B1FF6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pic>
        <p:nvPicPr>
          <p:cNvPr id="5" name="Grafik 4">
            <a:extLst>
              <a:ext uri="{FF2B5EF4-FFF2-40B4-BE49-F238E27FC236}">
                <a16:creationId xmlns:a16="http://schemas.microsoft.com/office/drawing/2014/main" id="{8BB99EA9-0A17-12E0-9A6E-7AC8B80306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93789" y="1062259"/>
            <a:ext cx="6632081" cy="4733480"/>
          </a:xfrm>
          <a:prstGeom prst="rect">
            <a:avLst/>
          </a:prstGeom>
        </p:spPr>
      </p:pic>
    </p:spTree>
    <p:extLst>
      <p:ext uri="{BB962C8B-B14F-4D97-AF65-F5344CB8AC3E}">
        <p14:creationId xmlns:p14="http://schemas.microsoft.com/office/powerpoint/2010/main" val="207174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468EAD3-C3C7-30E3-8AC3-5D408A2D73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7855013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3C934B-5AF6-43FB-3765-AC077F9694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14632900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F72DAD8-64EE-575D-160A-7A40F8DCB9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42241659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6CFBDD7-2635-55CF-447F-915082D1FB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6" name="Textfeld 5">
            <a:extLst>
              <a:ext uri="{FF2B5EF4-FFF2-40B4-BE49-F238E27FC236}">
                <a16:creationId xmlns:a16="http://schemas.microsoft.com/office/drawing/2014/main" id="{756B6996-088D-7633-75DE-89912226A2ED}"/>
              </a:ext>
            </a:extLst>
          </p:cNvPr>
          <p:cNvSpPr txBox="1"/>
          <p:nvPr/>
        </p:nvSpPr>
        <p:spPr>
          <a:xfrm>
            <a:off x="262647" y="116733"/>
            <a:ext cx="8724504" cy="892552"/>
          </a:xfrm>
          <a:prstGeom prst="rect">
            <a:avLst/>
          </a:prstGeom>
          <a:noFill/>
        </p:spPr>
        <p:txBody>
          <a:bodyPr wrap="none" rtlCol="0">
            <a:spAutoFit/>
          </a:bodyPr>
          <a:lstStyle/>
          <a:p>
            <a:r>
              <a:rPr lang="de-DE" sz="2800" b="1" dirty="0" err="1"/>
              <a:t>Blankenroder</a:t>
            </a:r>
            <a:r>
              <a:rPr lang="de-DE" sz="2800" dirty="0"/>
              <a:t> </a:t>
            </a:r>
            <a:r>
              <a:rPr lang="de-DE" sz="2800" b="1" dirty="0"/>
              <a:t>Bleikuhlen</a:t>
            </a:r>
            <a:r>
              <a:rPr lang="de-DE" sz="2800" dirty="0"/>
              <a:t>:</a:t>
            </a:r>
          </a:p>
          <a:p>
            <a:r>
              <a:rPr lang="de-DE" sz="2400" dirty="0"/>
              <a:t>Wie in Kelmis und </a:t>
            </a:r>
            <a:r>
              <a:rPr lang="de-DE" sz="2400" dirty="0" err="1"/>
              <a:t>Bleyberg</a:t>
            </a:r>
            <a:r>
              <a:rPr lang="de-DE" sz="2400" dirty="0"/>
              <a:t> – und  </a:t>
            </a:r>
            <a:r>
              <a:rPr lang="de-DE" sz="2400" dirty="0" err="1"/>
              <a:t>Galmeiveilchen</a:t>
            </a:r>
            <a:r>
              <a:rPr lang="de-DE" sz="2400" dirty="0"/>
              <a:t> gibt es sogar auch</a:t>
            </a:r>
          </a:p>
        </p:txBody>
      </p:sp>
    </p:spTree>
    <p:extLst>
      <p:ext uri="{BB962C8B-B14F-4D97-AF65-F5344CB8AC3E}">
        <p14:creationId xmlns:p14="http://schemas.microsoft.com/office/powerpoint/2010/main" val="2743265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9627B9C-4986-9397-0435-F9A311F24D36}"/>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9988" r="92984">
                        <a14:foregroundMark x1="92984" y1="24076" x2="92984" y2="24076"/>
                      </a14:backgroundRemoval>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840769" y="0"/>
            <a:ext cx="6416577" cy="3617188"/>
          </a:xfrm>
          <a:prstGeom prst="rect">
            <a:avLst/>
          </a:prstGeom>
        </p:spPr>
      </p:pic>
      <p:pic>
        <p:nvPicPr>
          <p:cNvPr id="3" name="Grafik 2">
            <a:extLst>
              <a:ext uri="{FF2B5EF4-FFF2-40B4-BE49-F238E27FC236}">
                <a16:creationId xmlns:a16="http://schemas.microsoft.com/office/drawing/2014/main" id="{094F0D1C-C781-143D-C57D-B699FAF8DC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501814" y="1268705"/>
            <a:ext cx="6544945" cy="4320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718772E1-4405-1273-6695-84E8F5677D4E}"/>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foregroundMark x1="21814" y1="39783" x2="21814" y2="39783"/>
                        <a14:foregroundMark x1="20772" y1="56576" x2="20772" y2="56576"/>
                        <a14:foregroundMark x1="18137" y1="48641" x2="18137" y2="48641"/>
                        <a14:foregroundMark x1="23928" y1="51902" x2="23928" y2="51902"/>
                        <a14:foregroundMark x1="19455" y1="55163" x2="19455" y2="55163"/>
                        <a14:foregroundMark x1="17341" y1="61250" x2="17341" y2="61250"/>
                        <a14:backgroundMark x1="39951" y1="57065" x2="39951" y2="57065"/>
                        <a14:backgroundMark x1="44669" y1="53315" x2="44669" y2="53315"/>
                        <a14:backgroundMark x1="50184" y1="51902" x2="50184" y2="51902"/>
                        <a14:backgroundMark x1="48100" y1="50978" x2="48100" y2="50978"/>
                        <a14:backgroundMark x1="45987" y1="20217" x2="45987" y2="20217"/>
                        <a14:backgroundMark x1="50980" y1="17880" x2="50980" y2="17880"/>
                        <a14:backgroundMark x1="49418" y1="17880" x2="49418" y2="17880"/>
                        <a14:backgroundMark x1="53860" y1="49565" x2="53860" y2="49565"/>
                      </a14:backgroundRemoval>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rot="665992">
            <a:off x="5860437" y="3042026"/>
            <a:ext cx="7877768" cy="4440899"/>
          </a:xfrm>
          <a:prstGeom prst="rect">
            <a:avLst/>
          </a:prstGeom>
        </p:spPr>
      </p:pic>
      <p:pic>
        <p:nvPicPr>
          <p:cNvPr id="7" name="Grafik 6">
            <a:extLst>
              <a:ext uri="{FF2B5EF4-FFF2-40B4-BE49-F238E27FC236}">
                <a16:creationId xmlns:a16="http://schemas.microsoft.com/office/drawing/2014/main" id="{A9710B7C-E038-48AD-68BD-FA6761DDB7B4}"/>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9099" r="89982">
                        <a14:foregroundMark x1="9099" y1="37120" x2="9099" y2="37120"/>
                        <a14:foregroundMark x1="9528" y1="39511" x2="9528" y2="39511"/>
                        <a14:foregroundMark x1="69271" y1="22663" x2="69271" y2="22663"/>
                        <a14:backgroundMark x1="58395" y1="18261" x2="58395" y2="18261"/>
                        <a14:backgroundMark x1="41452" y1="61196" x2="41452" y2="61196"/>
                        <a14:backgroundMark x1="34651" y1="80870" x2="34651" y2="80870"/>
                        <a14:backgroundMark x1="37377" y1="75652" x2="37377" y2="75652"/>
                        <a14:backgroundMark x1="34651" y1="62391" x2="34651" y2="62391"/>
                        <a14:backgroundMark x1="14063" y1="48750" x2="14063" y2="48750"/>
                        <a14:backgroundMark x1="40533" y1="57989" x2="40533" y2="57989"/>
                        <a14:backgroundMark x1="58854" y1="17880" x2="58854" y2="17880"/>
                        <a14:backgroundMark x1="55239" y1="18641" x2="55239" y2="18641"/>
                        <a14:backgroundMark x1="50950" y1="20272" x2="50950" y2="20272"/>
                        <a14:backgroundMark x1="10233" y1="45163" x2="10233" y2="45163"/>
                        <a14:backgroundMark x1="10907" y1="45163" x2="10907" y2="45163"/>
                      </a14:backgroundRemoval>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53808" y="-240536"/>
            <a:ext cx="5960449" cy="3360057"/>
          </a:xfrm>
          <a:prstGeom prst="rect">
            <a:avLst/>
          </a:prstGeom>
        </p:spPr>
      </p:pic>
      <p:pic>
        <p:nvPicPr>
          <p:cNvPr id="9" name="Grafik 8">
            <a:extLst>
              <a:ext uri="{FF2B5EF4-FFF2-40B4-BE49-F238E27FC236}">
                <a16:creationId xmlns:a16="http://schemas.microsoft.com/office/drawing/2014/main" id="{1DE76590-053C-8451-AB6E-55E03492E815}"/>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774286" y="1310927"/>
            <a:ext cx="7068394" cy="3617188"/>
          </a:xfrm>
          <a:prstGeom prst="rect">
            <a:avLst/>
          </a:prstGeom>
        </p:spPr>
      </p:pic>
      <p:sp>
        <p:nvSpPr>
          <p:cNvPr id="12" name="Textfeld 11">
            <a:extLst>
              <a:ext uri="{FF2B5EF4-FFF2-40B4-BE49-F238E27FC236}">
                <a16:creationId xmlns:a16="http://schemas.microsoft.com/office/drawing/2014/main" id="{BEA4C650-7B1B-24D0-423D-F4176F8C6803}"/>
              </a:ext>
            </a:extLst>
          </p:cNvPr>
          <p:cNvSpPr txBox="1"/>
          <p:nvPr/>
        </p:nvSpPr>
        <p:spPr>
          <a:xfrm>
            <a:off x="350583" y="3919629"/>
            <a:ext cx="2694919" cy="2308324"/>
          </a:xfrm>
          <a:prstGeom prst="rect">
            <a:avLst/>
          </a:prstGeom>
          <a:noFill/>
        </p:spPr>
        <p:txBody>
          <a:bodyPr wrap="square" rtlCol="0">
            <a:spAutoFit/>
          </a:bodyPr>
          <a:lstStyle/>
          <a:p>
            <a:r>
              <a:rPr lang="de-DE" sz="2400" b="1" dirty="0"/>
              <a:t>Am Europäischen Wanderwegekreuz:</a:t>
            </a:r>
          </a:p>
          <a:p>
            <a:r>
              <a:rPr lang="de-DE" sz="2400" dirty="0"/>
              <a:t>Es stellt sich die Frage, ob nicht doch St Petersburg am weitesten weg ist …</a:t>
            </a:r>
          </a:p>
        </p:txBody>
      </p:sp>
    </p:spTree>
    <p:extLst>
      <p:ext uri="{BB962C8B-B14F-4D97-AF65-F5344CB8AC3E}">
        <p14:creationId xmlns:p14="http://schemas.microsoft.com/office/powerpoint/2010/main" val="28864187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7DB8326-4F1D-D7C0-40E9-0A0E76D1F1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33304"/>
          </a:xfrm>
          <a:prstGeom prst="rect">
            <a:avLst/>
          </a:prstGeom>
        </p:spPr>
      </p:pic>
    </p:spTree>
    <p:extLst>
      <p:ext uri="{BB962C8B-B14F-4D97-AF65-F5344CB8AC3E}">
        <p14:creationId xmlns:p14="http://schemas.microsoft.com/office/powerpoint/2010/main" val="19102317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5C0E25-B6BD-B360-16EC-C27E098465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779432" y="1327496"/>
            <a:ext cx="6284871" cy="4203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82651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119D4A8-1BEC-F730-0340-7FCB98DCB4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0355" y="499449"/>
            <a:ext cx="9031510" cy="6039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2553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07B7B61-0D17-5ECC-48FC-38D81FD6F6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1577767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26B04DC-96FB-75EB-A111-3784961052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17201297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3AED811-BFA1-EEAE-6C15-5FDEEE6F55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A7B2D0AE-2A2E-7C62-AAFC-CA2B4A08CB65}"/>
              </a:ext>
            </a:extLst>
          </p:cNvPr>
          <p:cNvSpPr txBox="1"/>
          <p:nvPr/>
        </p:nvSpPr>
        <p:spPr>
          <a:xfrm>
            <a:off x="6449568" y="5925312"/>
            <a:ext cx="5354351" cy="584775"/>
          </a:xfrm>
          <a:prstGeom prst="rect">
            <a:avLst/>
          </a:prstGeom>
          <a:noFill/>
        </p:spPr>
        <p:txBody>
          <a:bodyPr wrap="none" rtlCol="0">
            <a:spAutoFit/>
          </a:bodyPr>
          <a:lstStyle/>
          <a:p>
            <a:r>
              <a:rPr lang="de-DE" sz="3200" dirty="0">
                <a:solidFill>
                  <a:schemeClr val="bg1"/>
                </a:solidFill>
              </a:rPr>
              <a:t>St. Johannes Baptist in </a:t>
            </a:r>
            <a:r>
              <a:rPr lang="de-DE" sz="3200" dirty="0" err="1">
                <a:solidFill>
                  <a:schemeClr val="bg1"/>
                </a:solidFill>
              </a:rPr>
              <a:t>Oesdorf</a:t>
            </a:r>
            <a:endParaRPr lang="de-DE" sz="3200" dirty="0">
              <a:solidFill>
                <a:schemeClr val="bg1"/>
              </a:solidFill>
            </a:endParaRPr>
          </a:p>
        </p:txBody>
      </p:sp>
    </p:spTree>
    <p:extLst>
      <p:ext uri="{BB962C8B-B14F-4D97-AF65-F5344CB8AC3E}">
        <p14:creationId xmlns:p14="http://schemas.microsoft.com/office/powerpoint/2010/main" val="2804163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876D5E3-96F4-91BC-B0BA-E196A92491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8789558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5164413-9CBF-419D-9D80-D1871CD3430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rot="5400000">
            <a:off x="3967769" y="1357006"/>
            <a:ext cx="6381984" cy="4143983"/>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90740BD3-51C6-1DD8-E103-94E7A6C4A8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14"/>
          <a:stretch/>
        </p:blipFill>
        <p:spPr>
          <a:xfrm rot="5400000">
            <a:off x="-648184" y="1357007"/>
            <a:ext cx="6381986" cy="4143983"/>
          </a:xfrm>
          <a:prstGeom prst="rect">
            <a:avLst/>
          </a:prstGeom>
          <a:ln>
            <a:noFill/>
          </a:ln>
          <a:effectLst>
            <a:outerShdw blurRad="292100" dist="139700" dir="2700000" algn="tl" rotWithShape="0">
              <a:srgbClr val="333333">
                <a:alpha val="65000"/>
              </a:srgbClr>
            </a:outerShdw>
          </a:effectLst>
        </p:spPr>
      </p:pic>
      <p:sp>
        <p:nvSpPr>
          <p:cNvPr id="8" name="Textfeld 7">
            <a:extLst>
              <a:ext uri="{FF2B5EF4-FFF2-40B4-BE49-F238E27FC236}">
                <a16:creationId xmlns:a16="http://schemas.microsoft.com/office/drawing/2014/main" id="{EA373F1B-30AB-1F97-02E6-B772D82D2F01}"/>
              </a:ext>
            </a:extLst>
          </p:cNvPr>
          <p:cNvSpPr txBox="1"/>
          <p:nvPr/>
        </p:nvSpPr>
        <p:spPr>
          <a:xfrm>
            <a:off x="9580801" y="3142115"/>
            <a:ext cx="2294205" cy="3477875"/>
          </a:xfrm>
          <a:prstGeom prst="rect">
            <a:avLst/>
          </a:prstGeom>
          <a:noFill/>
        </p:spPr>
        <p:txBody>
          <a:bodyPr wrap="square" rtlCol="0">
            <a:spAutoFit/>
          </a:bodyPr>
          <a:lstStyle/>
          <a:p>
            <a:r>
              <a:rPr lang="de-DE" sz="2000" dirty="0"/>
              <a:t>Der Kirchenbau in </a:t>
            </a:r>
            <a:r>
              <a:rPr lang="de-DE" sz="2000" dirty="0" err="1"/>
              <a:t>Oesdorf</a:t>
            </a:r>
            <a:r>
              <a:rPr lang="de-DE" sz="2000" dirty="0"/>
              <a:t> ist neugotisch vom Ende des 19. </a:t>
            </a:r>
            <a:r>
              <a:rPr lang="de-DE" sz="2000" dirty="0" err="1"/>
              <a:t>Jhs</a:t>
            </a:r>
            <a:r>
              <a:rPr lang="de-DE" sz="2000" dirty="0"/>
              <a:t>.</a:t>
            </a:r>
          </a:p>
          <a:p>
            <a:r>
              <a:rPr lang="de-DE" sz="2000" dirty="0"/>
              <a:t>Die Figuren im Innern stammen teilweise aus dem 15.-16. </a:t>
            </a:r>
            <a:r>
              <a:rPr lang="de-DE" sz="2000" dirty="0" err="1"/>
              <a:t>Jh</a:t>
            </a:r>
            <a:r>
              <a:rPr lang="de-DE" sz="2000" dirty="0"/>
              <a:t>, zum Teil aus dem säkularisierten Kloster Dalheim</a:t>
            </a:r>
          </a:p>
        </p:txBody>
      </p:sp>
    </p:spTree>
    <p:extLst>
      <p:ext uri="{BB962C8B-B14F-4D97-AF65-F5344CB8AC3E}">
        <p14:creationId xmlns:p14="http://schemas.microsoft.com/office/powerpoint/2010/main" val="10095447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96C01A6-3585-D063-E75F-1A46F3F07B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1008" y="1250826"/>
            <a:ext cx="2997018" cy="3851168"/>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0F2BE9A8-8001-20DD-5265-A4AB4F571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3579" y="342705"/>
            <a:ext cx="2714818" cy="3803697"/>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F9033C50-EE2A-8680-3B58-7C27AB6C58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5065" y="2555509"/>
            <a:ext cx="2984759" cy="3804357"/>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24DBE534-88BC-171E-F469-9AE65C6892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2833100" y="2412059"/>
            <a:ext cx="3849892" cy="2714818"/>
          </a:xfrm>
          <a:prstGeom prst="rect">
            <a:avLst/>
          </a:prstGeom>
          <a:ln>
            <a:noFill/>
          </a:ln>
          <a:effectLst>
            <a:outerShdw blurRad="292100" dist="139700" dir="2700000" algn="tl" rotWithShape="0">
              <a:srgbClr val="333333">
                <a:alpha val="65000"/>
              </a:srgbClr>
            </a:outerShdw>
          </a:effectLst>
        </p:spPr>
      </p:pic>
      <p:sp>
        <p:nvSpPr>
          <p:cNvPr id="11" name="Textfeld 10">
            <a:extLst>
              <a:ext uri="{FF2B5EF4-FFF2-40B4-BE49-F238E27FC236}">
                <a16:creationId xmlns:a16="http://schemas.microsoft.com/office/drawing/2014/main" id="{3722EB5B-357A-2C1A-462D-9AB1E0F6AAD8}"/>
              </a:ext>
            </a:extLst>
          </p:cNvPr>
          <p:cNvSpPr txBox="1"/>
          <p:nvPr/>
        </p:nvSpPr>
        <p:spPr>
          <a:xfrm>
            <a:off x="373952" y="342705"/>
            <a:ext cx="5056692" cy="1015663"/>
          </a:xfrm>
          <a:prstGeom prst="rect">
            <a:avLst/>
          </a:prstGeom>
          <a:noFill/>
        </p:spPr>
        <p:txBody>
          <a:bodyPr wrap="square" rtlCol="0">
            <a:spAutoFit/>
          </a:bodyPr>
          <a:lstStyle/>
          <a:p>
            <a:r>
              <a:rPr lang="de-DE" sz="2000" dirty="0"/>
              <a:t>Kreuzweg in </a:t>
            </a:r>
            <a:r>
              <a:rPr lang="de-DE" sz="2000" dirty="0" err="1"/>
              <a:t>Oesdorf</a:t>
            </a:r>
            <a:r>
              <a:rPr lang="de-DE" sz="2000" dirty="0"/>
              <a:t> ( Anfang 20. </a:t>
            </a:r>
            <a:r>
              <a:rPr lang="de-DE" sz="2000" dirty="0" err="1"/>
              <a:t>Jh</a:t>
            </a:r>
            <a:r>
              <a:rPr lang="de-DE" sz="2000" dirty="0"/>
              <a:t>?)</a:t>
            </a:r>
            <a:br>
              <a:rPr lang="de-DE" sz="2000" dirty="0"/>
            </a:br>
            <a:r>
              <a:rPr lang="de-DE" sz="2000" dirty="0"/>
              <a:t>offensichtlich ohne kunsthistorischen Wert – Interneteinträge dazu  Fehlanzeige</a:t>
            </a:r>
          </a:p>
        </p:txBody>
      </p:sp>
    </p:spTree>
    <p:extLst>
      <p:ext uri="{BB962C8B-B14F-4D97-AF65-F5344CB8AC3E}">
        <p14:creationId xmlns:p14="http://schemas.microsoft.com/office/powerpoint/2010/main" val="2987823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14F51EC-2C7C-56E3-CD84-9667FD5C77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6" name="Textfeld 5">
            <a:extLst>
              <a:ext uri="{FF2B5EF4-FFF2-40B4-BE49-F238E27FC236}">
                <a16:creationId xmlns:a16="http://schemas.microsoft.com/office/drawing/2014/main" id="{3A3843F6-8955-A8E5-83A8-70C3A181BFA1}"/>
              </a:ext>
            </a:extLst>
          </p:cNvPr>
          <p:cNvSpPr txBox="1"/>
          <p:nvPr/>
        </p:nvSpPr>
        <p:spPr>
          <a:xfrm>
            <a:off x="324872" y="5982109"/>
            <a:ext cx="9232849" cy="584775"/>
          </a:xfrm>
          <a:prstGeom prst="rect">
            <a:avLst/>
          </a:prstGeom>
          <a:noFill/>
        </p:spPr>
        <p:txBody>
          <a:bodyPr wrap="none" rtlCol="0">
            <a:spAutoFit/>
          </a:bodyPr>
          <a:lstStyle/>
          <a:p>
            <a:r>
              <a:rPr lang="de-DE" sz="2800" dirty="0">
                <a:solidFill>
                  <a:schemeClr val="bg1"/>
                </a:solidFill>
              </a:rPr>
              <a:t>Erster</a:t>
            </a:r>
            <a:r>
              <a:rPr lang="de-DE" sz="3200" dirty="0">
                <a:solidFill>
                  <a:schemeClr val="bg1"/>
                </a:solidFill>
              </a:rPr>
              <a:t> Blick auf Obermarsberg, das Ziel unserer Etappe</a:t>
            </a:r>
          </a:p>
        </p:txBody>
      </p:sp>
    </p:spTree>
    <p:extLst>
      <p:ext uri="{BB962C8B-B14F-4D97-AF65-F5344CB8AC3E}">
        <p14:creationId xmlns:p14="http://schemas.microsoft.com/office/powerpoint/2010/main" val="285466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529B8D4-04DE-0928-4365-1286AE9FAC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11619564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C17F425-6346-219A-9C08-FB9FFA36EB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5808477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A03C57-C826-4A74-39F5-9440D0EC16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5271070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B50BD8-183C-C105-B1A9-E07C4F198E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40418416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B1D5BE-F119-7D1B-ADB2-71685AAB66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04" y="0"/>
            <a:ext cx="12165496" cy="6858000"/>
          </a:xfrm>
          <a:prstGeom prst="rect">
            <a:avLst/>
          </a:prstGeom>
        </p:spPr>
      </p:pic>
      <p:sp>
        <p:nvSpPr>
          <p:cNvPr id="6" name="Textfeld 5">
            <a:extLst>
              <a:ext uri="{FF2B5EF4-FFF2-40B4-BE49-F238E27FC236}">
                <a16:creationId xmlns:a16="http://schemas.microsoft.com/office/drawing/2014/main" id="{3B74C0CB-333E-FB76-9B78-CE5A9234D64F}"/>
              </a:ext>
            </a:extLst>
          </p:cNvPr>
          <p:cNvSpPr txBox="1"/>
          <p:nvPr/>
        </p:nvSpPr>
        <p:spPr>
          <a:xfrm>
            <a:off x="463296" y="6022848"/>
            <a:ext cx="7379008" cy="523220"/>
          </a:xfrm>
          <a:prstGeom prst="rect">
            <a:avLst/>
          </a:prstGeom>
          <a:solidFill>
            <a:schemeClr val="accent6">
              <a:lumMod val="60000"/>
              <a:lumOff val="40000"/>
              <a:alpha val="65000"/>
            </a:schemeClr>
          </a:solidFill>
          <a:ln w="25400">
            <a:solidFill>
              <a:srgbClr val="000000">
                <a:alpha val="99000"/>
              </a:srgbClr>
            </a:solidFill>
          </a:ln>
        </p:spPr>
        <p:txBody>
          <a:bodyPr wrap="none" rtlCol="0">
            <a:spAutoFit/>
          </a:bodyPr>
          <a:lstStyle/>
          <a:p>
            <a:r>
              <a:rPr lang="de-DE" sz="2800" dirty="0"/>
              <a:t>Picknick  - zur Abwechslung mal nicht im Regen …</a:t>
            </a:r>
          </a:p>
        </p:txBody>
      </p:sp>
    </p:spTree>
    <p:extLst>
      <p:ext uri="{BB962C8B-B14F-4D97-AF65-F5344CB8AC3E}">
        <p14:creationId xmlns:p14="http://schemas.microsoft.com/office/powerpoint/2010/main" val="36687651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E3AF201-E3EB-467F-1477-D0937FAEE1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941"/>
            <a:ext cx="12192000" cy="6872942"/>
          </a:xfrm>
          <a:prstGeom prst="rect">
            <a:avLst/>
          </a:prstGeom>
        </p:spPr>
      </p:pic>
    </p:spTree>
    <p:extLst>
      <p:ext uri="{BB962C8B-B14F-4D97-AF65-F5344CB8AC3E}">
        <p14:creationId xmlns:p14="http://schemas.microsoft.com/office/powerpoint/2010/main" val="40021994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D98DBA-92FB-3051-1580-DB994F4D2E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pic>
        <p:nvPicPr>
          <p:cNvPr id="5" name="Grafik 4">
            <a:extLst>
              <a:ext uri="{FF2B5EF4-FFF2-40B4-BE49-F238E27FC236}">
                <a16:creationId xmlns:a16="http://schemas.microsoft.com/office/drawing/2014/main" id="{64EE8A92-E415-5655-307E-0065213D6C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17765" y="2323529"/>
            <a:ext cx="3129385" cy="2848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Grafik 5">
            <a:extLst>
              <a:ext uri="{FF2B5EF4-FFF2-40B4-BE49-F238E27FC236}">
                <a16:creationId xmlns:a16="http://schemas.microsoft.com/office/drawing/2014/main" id="{52E09D82-F0D2-5C86-E2AA-E63029CD62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850" y="549865"/>
            <a:ext cx="2898843" cy="3127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Grafik 9">
            <a:extLst>
              <a:ext uri="{FF2B5EF4-FFF2-40B4-BE49-F238E27FC236}">
                <a16:creationId xmlns:a16="http://schemas.microsoft.com/office/drawing/2014/main" id="{66024B2B-AF14-E517-1F6F-B347F5F0EE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6665" y="4017041"/>
            <a:ext cx="2898843" cy="2696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feld 10">
            <a:extLst>
              <a:ext uri="{FF2B5EF4-FFF2-40B4-BE49-F238E27FC236}">
                <a16:creationId xmlns:a16="http://schemas.microsoft.com/office/drawing/2014/main" id="{0E81B766-1FF9-EA1E-8CED-50A863560323}"/>
              </a:ext>
            </a:extLst>
          </p:cNvPr>
          <p:cNvSpPr txBox="1"/>
          <p:nvPr/>
        </p:nvSpPr>
        <p:spPr>
          <a:xfrm>
            <a:off x="5944380" y="288255"/>
            <a:ext cx="5902770" cy="523220"/>
          </a:xfrm>
          <a:prstGeom prst="rect">
            <a:avLst/>
          </a:prstGeom>
          <a:noFill/>
        </p:spPr>
        <p:txBody>
          <a:bodyPr wrap="none" rtlCol="0">
            <a:spAutoFit/>
          </a:bodyPr>
          <a:lstStyle/>
          <a:p>
            <a:r>
              <a:rPr lang="de-DE" sz="2800" dirty="0" err="1"/>
              <a:t>Essentho</a:t>
            </a:r>
            <a:r>
              <a:rPr lang="de-DE" sz="2800" dirty="0"/>
              <a:t> – an der ehemaligen Via </a:t>
            </a:r>
            <a:r>
              <a:rPr lang="de-DE" sz="2800" dirty="0" err="1"/>
              <a:t>regia</a:t>
            </a:r>
            <a:endParaRPr lang="de-DE" sz="2800" dirty="0"/>
          </a:p>
        </p:txBody>
      </p:sp>
    </p:spTree>
    <p:extLst>
      <p:ext uri="{BB962C8B-B14F-4D97-AF65-F5344CB8AC3E}">
        <p14:creationId xmlns:p14="http://schemas.microsoft.com/office/powerpoint/2010/main" val="14316549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FBBA31E-60A3-53E0-C02B-467002D848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pic>
        <p:nvPicPr>
          <p:cNvPr id="9" name="Grafik 8">
            <a:extLst>
              <a:ext uri="{FF2B5EF4-FFF2-40B4-BE49-F238E27FC236}">
                <a16:creationId xmlns:a16="http://schemas.microsoft.com/office/drawing/2014/main" id="{EDD6E1A7-70F3-7D01-E687-58F0C29E7B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954607" y="1869756"/>
            <a:ext cx="3403805" cy="34775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Grafik 10">
            <a:extLst>
              <a:ext uri="{FF2B5EF4-FFF2-40B4-BE49-F238E27FC236}">
                <a16:creationId xmlns:a16="http://schemas.microsoft.com/office/drawing/2014/main" id="{1DFD17BD-BD3E-CE41-0E7D-EFFEE17AD6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91063" y="-330301"/>
            <a:ext cx="6634264" cy="34038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Grafik 11">
            <a:extLst>
              <a:ext uri="{FF2B5EF4-FFF2-40B4-BE49-F238E27FC236}">
                <a16:creationId xmlns:a16="http://schemas.microsoft.com/office/drawing/2014/main" id="{CC8106B8-09EA-BF7B-46FA-3B4964F54A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903355" y="1633143"/>
            <a:ext cx="6281994" cy="3541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feld 12">
            <a:extLst>
              <a:ext uri="{FF2B5EF4-FFF2-40B4-BE49-F238E27FC236}">
                <a16:creationId xmlns:a16="http://schemas.microsoft.com/office/drawing/2014/main" id="{E34CCA13-AA9F-BA0E-DD29-60C5DD24B447}"/>
              </a:ext>
            </a:extLst>
          </p:cNvPr>
          <p:cNvSpPr txBox="1"/>
          <p:nvPr/>
        </p:nvSpPr>
        <p:spPr>
          <a:xfrm>
            <a:off x="275592" y="5344471"/>
            <a:ext cx="4479288" cy="1200329"/>
          </a:xfrm>
          <a:prstGeom prst="rect">
            <a:avLst/>
          </a:prstGeom>
          <a:solidFill>
            <a:schemeClr val="accent6">
              <a:lumMod val="60000"/>
              <a:lumOff val="40000"/>
              <a:alpha val="98000"/>
            </a:schemeClr>
          </a:solidFill>
        </p:spPr>
        <p:txBody>
          <a:bodyPr wrap="square" rtlCol="0">
            <a:spAutoFit/>
          </a:bodyPr>
          <a:lstStyle/>
          <a:p>
            <a:r>
              <a:rPr lang="de-DE" sz="2400" b="1" dirty="0"/>
              <a:t>Marsberg: </a:t>
            </a:r>
            <a:r>
              <a:rPr lang="de-DE" sz="2400" dirty="0"/>
              <a:t>Zum  Ende der Etappe bei </a:t>
            </a:r>
            <a:r>
              <a:rPr lang="de-DE" sz="2400" dirty="0" err="1"/>
              <a:t>Sonnenuntergamg</a:t>
            </a:r>
            <a:r>
              <a:rPr lang="de-DE" sz="2400" dirty="0"/>
              <a:t> wieder die üblichen Regenschauer </a:t>
            </a:r>
          </a:p>
        </p:txBody>
      </p:sp>
    </p:spTree>
    <p:extLst>
      <p:ext uri="{BB962C8B-B14F-4D97-AF65-F5344CB8AC3E}">
        <p14:creationId xmlns:p14="http://schemas.microsoft.com/office/powerpoint/2010/main" val="386812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C1B023F0-B189-A1A9-FDCB-46CBA853FC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80" y="9728"/>
            <a:ext cx="12165496" cy="6858000"/>
          </a:xfrm>
          <a:prstGeom prst="rect">
            <a:avLst/>
          </a:prstGeom>
        </p:spPr>
      </p:pic>
      <p:sp>
        <p:nvSpPr>
          <p:cNvPr id="12" name="Textfeld 11">
            <a:extLst>
              <a:ext uri="{FF2B5EF4-FFF2-40B4-BE49-F238E27FC236}">
                <a16:creationId xmlns:a16="http://schemas.microsoft.com/office/drawing/2014/main" id="{9AF86B02-EDBD-592F-85AF-834066D38D12}"/>
              </a:ext>
            </a:extLst>
          </p:cNvPr>
          <p:cNvSpPr txBox="1"/>
          <p:nvPr/>
        </p:nvSpPr>
        <p:spPr>
          <a:xfrm>
            <a:off x="8753856" y="1273469"/>
            <a:ext cx="3084576" cy="5324535"/>
          </a:xfrm>
          <a:prstGeom prst="rect">
            <a:avLst/>
          </a:prstGeom>
          <a:solidFill>
            <a:schemeClr val="accent6">
              <a:lumMod val="60000"/>
              <a:lumOff val="40000"/>
              <a:alpha val="93000"/>
            </a:schemeClr>
          </a:solidFill>
          <a:ln w="22225">
            <a:solidFill>
              <a:srgbClr val="333333"/>
            </a:solidFill>
          </a:ln>
        </p:spPr>
        <p:txBody>
          <a:bodyPr wrap="square" rtlCol="0">
            <a:spAutoFit/>
          </a:bodyPr>
          <a:lstStyle/>
          <a:p>
            <a:r>
              <a:rPr lang="de-DE" sz="2000" dirty="0"/>
              <a:t>Fast wie in Aachen ….</a:t>
            </a:r>
          </a:p>
          <a:p>
            <a:endParaRPr lang="de-DE" sz="2000" b="0" i="0" u="none" strike="noStrike" baseline="0" dirty="0">
              <a:solidFill>
                <a:srgbClr val="000000"/>
              </a:solidFill>
            </a:endParaRPr>
          </a:p>
          <a:p>
            <a:r>
              <a:rPr lang="de-DE" sz="2000" b="0" i="0" u="none" strike="noStrike" baseline="0" dirty="0">
                <a:solidFill>
                  <a:srgbClr val="000000"/>
                </a:solidFill>
              </a:rPr>
              <a:t> </a:t>
            </a:r>
            <a:r>
              <a:rPr lang="de-DE" sz="2000" b="1" i="0" u="none" strike="noStrike" baseline="0" dirty="0">
                <a:solidFill>
                  <a:srgbClr val="000000"/>
                </a:solidFill>
              </a:rPr>
              <a:t>Geschichtsbrunnen </a:t>
            </a:r>
            <a:endParaRPr lang="de-DE" sz="2000" b="0" i="0" u="none" strike="noStrike" baseline="0" dirty="0">
              <a:solidFill>
                <a:srgbClr val="000000"/>
              </a:solidFill>
            </a:endParaRPr>
          </a:p>
          <a:p>
            <a:r>
              <a:rPr lang="de-DE" sz="2000" b="1" i="0" u="none" strike="noStrike" baseline="0" dirty="0">
                <a:solidFill>
                  <a:srgbClr val="000000"/>
                </a:solidFill>
              </a:rPr>
              <a:t>von Bonifatius Stirnberg, Aachen, 1993</a:t>
            </a:r>
            <a:endParaRPr lang="de-DE" sz="2000" b="0" i="0" u="none" strike="noStrike" baseline="0" dirty="0">
              <a:solidFill>
                <a:srgbClr val="000000"/>
              </a:solidFill>
            </a:endParaRPr>
          </a:p>
          <a:p>
            <a:pPr algn="l"/>
            <a:r>
              <a:rPr lang="de-DE" sz="2000" b="0" i="0" u="none" strike="noStrike" baseline="0" dirty="0">
                <a:solidFill>
                  <a:srgbClr val="000000"/>
                </a:solidFill>
              </a:rPr>
              <a:t>Der Brunnens stellt</a:t>
            </a:r>
            <a:r>
              <a:rPr lang="de-DE" sz="2000" b="0" i="0" u="none" strike="noStrike" dirty="0">
                <a:solidFill>
                  <a:srgbClr val="000000"/>
                </a:solidFill>
              </a:rPr>
              <a:t> </a:t>
            </a:r>
            <a:r>
              <a:rPr lang="de-DE" sz="2000" b="0" i="0" u="none" strike="noStrike" baseline="0" dirty="0">
                <a:solidFill>
                  <a:srgbClr val="000000"/>
                </a:solidFill>
              </a:rPr>
              <a:t> signifikante Ereignisse der Marsberger Geschichte dar. </a:t>
            </a:r>
            <a:br>
              <a:rPr lang="de-DE" sz="2000" b="0" i="0" u="none" strike="noStrike" baseline="0" dirty="0">
                <a:solidFill>
                  <a:srgbClr val="000000"/>
                </a:solidFill>
              </a:rPr>
            </a:br>
            <a:r>
              <a:rPr lang="de-DE" sz="2000" b="0" i="0" u="none" strike="noStrike" baseline="0" dirty="0">
                <a:solidFill>
                  <a:srgbClr val="000000"/>
                </a:solidFill>
              </a:rPr>
              <a:t>So erkennt man neben der Irminsul auch Karl den Großen auf seinem Pferd, das Relief von Glasbläsern und Bergleuten, sowie </a:t>
            </a:r>
          </a:p>
          <a:p>
            <a:r>
              <a:rPr lang="de-DE" sz="2000" dirty="0">
                <a:solidFill>
                  <a:srgbClr val="000000"/>
                </a:solidFill>
              </a:rPr>
              <a:t>d</a:t>
            </a:r>
            <a:r>
              <a:rPr lang="de-DE" sz="2000" b="0" i="0" u="none" strike="noStrike" baseline="0" dirty="0">
                <a:solidFill>
                  <a:srgbClr val="000000"/>
                </a:solidFill>
              </a:rPr>
              <a:t>ie Bildhauerwerkstatt Papen</a:t>
            </a:r>
            <a:r>
              <a:rPr lang="de-DE" sz="2000" b="0" u="none" strike="noStrike" baseline="0" dirty="0">
                <a:solidFill>
                  <a:srgbClr val="000000"/>
                </a:solidFill>
              </a:rPr>
              <a:t>, die in der Barockzeit viele</a:t>
            </a:r>
            <a:r>
              <a:rPr lang="de-DE" sz="2000" b="0" u="none" strike="noStrike" dirty="0">
                <a:solidFill>
                  <a:srgbClr val="000000"/>
                </a:solidFill>
              </a:rPr>
              <a:t> wichtige Werke geschaffen hat</a:t>
            </a:r>
            <a:endParaRPr lang="de-DE" sz="2000" dirty="0"/>
          </a:p>
        </p:txBody>
      </p:sp>
    </p:spTree>
    <p:extLst>
      <p:ext uri="{BB962C8B-B14F-4D97-AF65-F5344CB8AC3E}">
        <p14:creationId xmlns:p14="http://schemas.microsoft.com/office/powerpoint/2010/main" val="173534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D5F72E-3AEA-C2AB-139E-6666CA5342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1240" y="758424"/>
            <a:ext cx="4147814" cy="2670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97C3E99E-C533-CFAB-D48A-262180F1F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71639" y="3632377"/>
            <a:ext cx="4057415" cy="2961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Grafik 8">
            <a:extLst>
              <a:ext uri="{FF2B5EF4-FFF2-40B4-BE49-F238E27FC236}">
                <a16:creationId xmlns:a16="http://schemas.microsoft.com/office/drawing/2014/main" id="{26AC0CFF-F39A-EB94-D0E6-9C417190EA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53538" y="2195120"/>
            <a:ext cx="5231150" cy="3567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feld 9">
            <a:extLst>
              <a:ext uri="{FF2B5EF4-FFF2-40B4-BE49-F238E27FC236}">
                <a16:creationId xmlns:a16="http://schemas.microsoft.com/office/drawing/2014/main" id="{A733C0BC-BB95-FC0B-E001-6ACA6795F644}"/>
              </a:ext>
            </a:extLst>
          </p:cNvPr>
          <p:cNvSpPr txBox="1"/>
          <p:nvPr/>
        </p:nvSpPr>
        <p:spPr>
          <a:xfrm>
            <a:off x="8651332" y="948690"/>
            <a:ext cx="3567010" cy="5909310"/>
          </a:xfrm>
          <a:prstGeom prst="rect">
            <a:avLst/>
          </a:prstGeom>
          <a:noFill/>
        </p:spPr>
        <p:txBody>
          <a:bodyPr wrap="square" rtlCol="0">
            <a:spAutoFit/>
          </a:bodyPr>
          <a:lstStyle/>
          <a:p>
            <a:r>
              <a:rPr lang="de-DE" dirty="0"/>
              <a:t>772 erobert Karl der Große die </a:t>
            </a:r>
            <a:r>
              <a:rPr lang="de-DE" dirty="0" err="1"/>
              <a:t>Eresburg</a:t>
            </a:r>
            <a:r>
              <a:rPr lang="de-DE" dirty="0"/>
              <a:t>, das heutige Obermarsberg und zerstört die Irminsul, ein Heiligtum der heidnischen Sachsen, die im hiesigen Raum ansässig waren. Benediktiner-Mönche errichten eine erste kleine Holzkirche, die in den Folgejahren mehrfach zerstört wird. 780 gründet Karl der Große das erste Benediktinerkloster im Sachsenland. 784 lässt er zu Ehren des heiligen Petrus in Obermarsberg eine steinerne Kirche (Basilika) errichten. Papst Leo III. bestätigt im Jahr 799 der Kirche und dem Kloster die von Karl dem Großen verliehenen Rechte (Zehnten, Immunität und eigene Gerichtsbarkeit). </a:t>
            </a:r>
          </a:p>
          <a:p>
            <a:endParaRPr lang="de-DE" dirty="0"/>
          </a:p>
        </p:txBody>
      </p:sp>
      <p:sp>
        <p:nvSpPr>
          <p:cNvPr id="11" name="Textfeld 10">
            <a:extLst>
              <a:ext uri="{FF2B5EF4-FFF2-40B4-BE49-F238E27FC236}">
                <a16:creationId xmlns:a16="http://schemas.microsoft.com/office/drawing/2014/main" id="{5538E1CB-C854-C2BE-5314-BA2116D8DB18}"/>
              </a:ext>
            </a:extLst>
          </p:cNvPr>
          <p:cNvSpPr txBox="1"/>
          <p:nvPr/>
        </p:nvSpPr>
        <p:spPr>
          <a:xfrm>
            <a:off x="243840" y="263800"/>
            <a:ext cx="3767738" cy="523220"/>
          </a:xfrm>
          <a:prstGeom prst="rect">
            <a:avLst/>
          </a:prstGeom>
          <a:noFill/>
        </p:spPr>
        <p:txBody>
          <a:bodyPr wrap="square" rtlCol="0">
            <a:spAutoFit/>
          </a:bodyPr>
          <a:lstStyle/>
          <a:p>
            <a:r>
              <a:rPr lang="de-DE" sz="2800" b="1" dirty="0"/>
              <a:t>Der Geschichtsbrunnen</a:t>
            </a:r>
          </a:p>
        </p:txBody>
      </p:sp>
      <p:sp>
        <p:nvSpPr>
          <p:cNvPr id="12" name="Textfeld 11">
            <a:extLst>
              <a:ext uri="{FF2B5EF4-FFF2-40B4-BE49-F238E27FC236}">
                <a16:creationId xmlns:a16="http://schemas.microsoft.com/office/drawing/2014/main" id="{B34433CE-FAB1-8ADF-DDDC-F47EDB267BE6}"/>
              </a:ext>
            </a:extLst>
          </p:cNvPr>
          <p:cNvSpPr txBox="1"/>
          <p:nvPr/>
        </p:nvSpPr>
        <p:spPr>
          <a:xfrm>
            <a:off x="545104" y="6047002"/>
            <a:ext cx="1369286" cy="523220"/>
          </a:xfrm>
          <a:prstGeom prst="rect">
            <a:avLst/>
          </a:prstGeom>
          <a:noFill/>
        </p:spPr>
        <p:txBody>
          <a:bodyPr wrap="none" rtlCol="0">
            <a:spAutoFit/>
          </a:bodyPr>
          <a:lstStyle/>
          <a:p>
            <a:r>
              <a:rPr lang="de-DE" sz="2800" dirty="0"/>
              <a:t>Irminsul</a:t>
            </a:r>
          </a:p>
        </p:txBody>
      </p:sp>
      <p:sp>
        <p:nvSpPr>
          <p:cNvPr id="13" name="Textfeld 12">
            <a:extLst>
              <a:ext uri="{FF2B5EF4-FFF2-40B4-BE49-F238E27FC236}">
                <a16:creationId xmlns:a16="http://schemas.microsoft.com/office/drawing/2014/main" id="{ED2C9A1F-0DA4-ECB1-A981-BDA34222DF81}"/>
              </a:ext>
            </a:extLst>
          </p:cNvPr>
          <p:cNvSpPr txBox="1"/>
          <p:nvPr/>
        </p:nvSpPr>
        <p:spPr>
          <a:xfrm>
            <a:off x="6040606" y="3532347"/>
            <a:ext cx="2429336" cy="892552"/>
          </a:xfrm>
          <a:prstGeom prst="rect">
            <a:avLst/>
          </a:prstGeom>
          <a:noFill/>
        </p:spPr>
        <p:txBody>
          <a:bodyPr wrap="square" rtlCol="0">
            <a:spAutoFit/>
          </a:bodyPr>
          <a:lstStyle/>
          <a:p>
            <a:r>
              <a:rPr lang="de-DE" sz="2800" dirty="0"/>
              <a:t>Karl</a:t>
            </a:r>
            <a:r>
              <a:rPr lang="de-DE" sz="3200" dirty="0"/>
              <a:t> </a:t>
            </a:r>
            <a:r>
              <a:rPr lang="de-DE" sz="2800" dirty="0"/>
              <a:t>der</a:t>
            </a:r>
            <a:r>
              <a:rPr lang="de-DE" sz="3200" dirty="0"/>
              <a:t> </a:t>
            </a:r>
            <a:r>
              <a:rPr lang="de-DE" sz="2800" dirty="0"/>
              <a:t>Große </a:t>
            </a:r>
            <a:br>
              <a:rPr lang="de-DE" sz="2800" dirty="0"/>
            </a:br>
            <a:r>
              <a:rPr lang="de-DE" sz="2000" dirty="0"/>
              <a:t>und das Quellwunder</a:t>
            </a:r>
          </a:p>
        </p:txBody>
      </p:sp>
      <p:sp>
        <p:nvSpPr>
          <p:cNvPr id="14" name="Textfeld 13">
            <a:extLst>
              <a:ext uri="{FF2B5EF4-FFF2-40B4-BE49-F238E27FC236}">
                <a16:creationId xmlns:a16="http://schemas.microsoft.com/office/drawing/2014/main" id="{371D1DAD-7081-3252-7F3D-8535D8510B27}"/>
              </a:ext>
            </a:extLst>
          </p:cNvPr>
          <p:cNvSpPr txBox="1"/>
          <p:nvPr/>
        </p:nvSpPr>
        <p:spPr>
          <a:xfrm>
            <a:off x="4404511" y="2877759"/>
            <a:ext cx="1691489" cy="523220"/>
          </a:xfrm>
          <a:prstGeom prst="rect">
            <a:avLst/>
          </a:prstGeom>
          <a:noFill/>
        </p:spPr>
        <p:txBody>
          <a:bodyPr wrap="none" rtlCol="0">
            <a:spAutoFit/>
          </a:bodyPr>
          <a:lstStyle/>
          <a:p>
            <a:r>
              <a:rPr lang="de-DE" sz="2800" dirty="0"/>
              <a:t>Glasbläser</a:t>
            </a:r>
          </a:p>
        </p:txBody>
      </p:sp>
      <p:sp>
        <p:nvSpPr>
          <p:cNvPr id="15" name="Textfeld 14">
            <a:extLst>
              <a:ext uri="{FF2B5EF4-FFF2-40B4-BE49-F238E27FC236}">
                <a16:creationId xmlns:a16="http://schemas.microsoft.com/office/drawing/2014/main" id="{D8A05390-EAAF-C1E5-6C17-B0AC961B5B16}"/>
              </a:ext>
            </a:extLst>
          </p:cNvPr>
          <p:cNvSpPr txBox="1"/>
          <p:nvPr/>
        </p:nvSpPr>
        <p:spPr>
          <a:xfrm>
            <a:off x="291224" y="961889"/>
            <a:ext cx="3767738" cy="5632311"/>
          </a:xfrm>
          <a:prstGeom prst="rect">
            <a:avLst/>
          </a:prstGeom>
          <a:solidFill>
            <a:schemeClr val="accent6">
              <a:lumMod val="20000"/>
              <a:lumOff val="80000"/>
            </a:schemeClr>
          </a:solidFill>
          <a:ln w="22225">
            <a:solidFill>
              <a:schemeClr val="bg1"/>
            </a:solidFill>
          </a:ln>
        </p:spPr>
        <p:txBody>
          <a:bodyPr wrap="square" rtlCol="0">
            <a:spAutoFit/>
          </a:bodyPr>
          <a:lstStyle/>
          <a:p>
            <a:r>
              <a:rPr lang="de-DE" b="1" dirty="0">
                <a:effectLst/>
                <a:latin typeface="Times New Roman" panose="02020603050405020304" pitchFamily="18" charset="0"/>
                <a:ea typeface="Times New Roman" panose="02020603050405020304" pitchFamily="18" charset="0"/>
              </a:rPr>
              <a:t>Das Quellwunder</a:t>
            </a:r>
            <a:br>
              <a:rPr lang="de-DE" dirty="0">
                <a:effectLst/>
                <a:latin typeface="Times New Roman" panose="02020603050405020304" pitchFamily="18" charset="0"/>
                <a:ea typeface="Times New Roman" panose="02020603050405020304" pitchFamily="18" charset="0"/>
              </a:rPr>
            </a:br>
            <a:r>
              <a:rPr lang="de-DE" dirty="0">
                <a:effectLst/>
                <a:latin typeface="Times New Roman" panose="02020603050405020304" pitchFamily="18" charset="0"/>
                <a:ea typeface="Times New Roman" panose="02020603050405020304" pitchFamily="18" charset="0"/>
              </a:rPr>
              <a:t>Als König Karl seinen ersten Sachsenfeldzug mit der Eroberung der </a:t>
            </a:r>
            <a:r>
              <a:rPr lang="de-DE" dirty="0" err="1">
                <a:effectLst/>
                <a:latin typeface="Times New Roman" panose="02020603050405020304" pitchFamily="18" charset="0"/>
                <a:ea typeface="Times New Roman" panose="02020603050405020304" pitchFamily="18" charset="0"/>
              </a:rPr>
              <a:t>Eresburg</a:t>
            </a:r>
            <a:r>
              <a:rPr lang="de-DE" dirty="0">
                <a:effectLst/>
                <a:latin typeface="Times New Roman" panose="02020603050405020304" pitchFamily="18" charset="0"/>
                <a:ea typeface="Times New Roman" panose="02020603050405020304" pitchFamily="18" charset="0"/>
              </a:rPr>
              <a:t> und der Zerstörung der Irminsul beginnen wollte, wurde diese von den Sachsen erbittert verteidigt. Nach tagelangem Kampf glaubte der König nicht mehr an einen Sieg und rief: „So wenig der Huf meines Pferdes aus diesem Felsen einen Quell </a:t>
            </a:r>
            <a:r>
              <a:rPr lang="de-DE" dirty="0" err="1">
                <a:effectLst/>
                <a:latin typeface="Times New Roman" panose="02020603050405020304" pitchFamily="18" charset="0"/>
                <a:ea typeface="Times New Roman" panose="02020603050405020304" pitchFamily="18" charset="0"/>
              </a:rPr>
              <a:t>herauszustampfen</a:t>
            </a:r>
            <a:r>
              <a:rPr lang="de-DE" dirty="0">
                <a:effectLst/>
                <a:latin typeface="Times New Roman" panose="02020603050405020304" pitchFamily="18" charset="0"/>
                <a:ea typeface="Times New Roman" panose="02020603050405020304" pitchFamily="18" charset="0"/>
              </a:rPr>
              <a:t> vermag, sowenig vermögen wir die </a:t>
            </a:r>
            <a:r>
              <a:rPr lang="de-DE" dirty="0" err="1">
                <a:effectLst/>
                <a:latin typeface="Times New Roman" panose="02020603050405020304" pitchFamily="18" charset="0"/>
                <a:ea typeface="Times New Roman" panose="02020603050405020304" pitchFamily="18" charset="0"/>
              </a:rPr>
              <a:t>Eresburg</a:t>
            </a:r>
            <a:r>
              <a:rPr lang="de-DE" dirty="0">
                <a:effectLst/>
                <a:latin typeface="Times New Roman" panose="02020603050405020304" pitchFamily="18" charset="0"/>
                <a:ea typeface="Times New Roman" panose="02020603050405020304" pitchFamily="18" charset="0"/>
              </a:rPr>
              <a:t> zu erobern.“  Kaum hatte er das Wort gesprochen, so begann sein Pferd mit dem Huf zu scharren, und siehe, aus dem Felsen sprang ein frischer Quell. Das war ihm ein Zeichen des Himmels. Die fränkischen Krieger wurden mit neuem Mut erfüllt und erstürmten die </a:t>
            </a:r>
            <a:r>
              <a:rPr lang="de-DE" dirty="0" err="1">
                <a:effectLst/>
                <a:latin typeface="Times New Roman" panose="02020603050405020304" pitchFamily="18" charset="0"/>
                <a:ea typeface="Times New Roman" panose="02020603050405020304" pitchFamily="18" charset="0"/>
              </a:rPr>
              <a:t>Eresburg</a:t>
            </a:r>
            <a:r>
              <a:rPr lang="de-DE" dirty="0">
                <a:effectLst/>
                <a:latin typeface="Times New Roman" panose="02020603050405020304" pitchFamily="18" charset="0"/>
                <a:ea typeface="Times New Roman" panose="02020603050405020304" pitchFamily="18" charset="0"/>
              </a:rPr>
              <a:t>.</a:t>
            </a:r>
            <a:endParaRPr lang="de-DE" dirty="0"/>
          </a:p>
        </p:txBody>
      </p:sp>
    </p:spTree>
    <p:extLst>
      <p:ext uri="{BB962C8B-B14F-4D97-AF65-F5344CB8AC3E}">
        <p14:creationId xmlns:p14="http://schemas.microsoft.com/office/powerpoint/2010/main" val="126897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250" fill="hold"/>
                                        <p:tgtEl>
                                          <p:spTgt spid="13">
                                            <p:txEl>
                                              <p:pRg st="0" end="0"/>
                                            </p:txEl>
                                          </p:spTgt>
                                        </p:tgtEl>
                                        <p:attrNameLst>
                                          <p:attrName>style.color</p:attrName>
                                        </p:attrNameLst>
                                      </p:cBhvr>
                                      <p:to>
                                        <a:srgbClr val="FF0000"/>
                                      </p:to>
                                    </p:animClr>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D6C80F7-DD11-E51B-9825-2568B12650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5A808985-24EA-8FEC-8F4A-7B9D0725671A}"/>
              </a:ext>
            </a:extLst>
          </p:cNvPr>
          <p:cNvSpPr txBox="1"/>
          <p:nvPr/>
        </p:nvSpPr>
        <p:spPr>
          <a:xfrm>
            <a:off x="609600" y="5949696"/>
            <a:ext cx="8364790" cy="584775"/>
          </a:xfrm>
          <a:prstGeom prst="rect">
            <a:avLst/>
          </a:prstGeom>
          <a:noFill/>
        </p:spPr>
        <p:txBody>
          <a:bodyPr wrap="none" rtlCol="0">
            <a:spAutoFit/>
          </a:bodyPr>
          <a:lstStyle/>
          <a:p>
            <a:r>
              <a:rPr lang="de-DE" sz="3200" dirty="0">
                <a:solidFill>
                  <a:schemeClr val="bg1"/>
                </a:solidFill>
              </a:rPr>
              <a:t>Obermarsberg – Blick zurück auf Niedermarsberg</a:t>
            </a:r>
          </a:p>
        </p:txBody>
      </p:sp>
    </p:spTree>
    <p:extLst>
      <p:ext uri="{BB962C8B-B14F-4D97-AF65-F5344CB8AC3E}">
        <p14:creationId xmlns:p14="http://schemas.microsoft.com/office/powerpoint/2010/main" val="3859551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9B721F4-61B3-A75E-2BF7-D243BDDA3D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125473" y="1668846"/>
            <a:ext cx="5802198" cy="3857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feld 14">
            <a:extLst>
              <a:ext uri="{FF2B5EF4-FFF2-40B4-BE49-F238E27FC236}">
                <a16:creationId xmlns:a16="http://schemas.microsoft.com/office/drawing/2014/main" id="{DD7B7A1B-B14D-2253-6719-F5DEB61E1716}"/>
              </a:ext>
            </a:extLst>
          </p:cNvPr>
          <p:cNvSpPr txBox="1"/>
          <p:nvPr/>
        </p:nvSpPr>
        <p:spPr>
          <a:xfrm>
            <a:off x="187522" y="174035"/>
            <a:ext cx="7910103" cy="6847516"/>
          </a:xfrm>
          <a:prstGeom prst="rect">
            <a:avLst/>
          </a:prstGeom>
          <a:noFill/>
        </p:spPr>
        <p:txBody>
          <a:bodyPr wrap="square" rtlCol="0">
            <a:spAutoFit/>
          </a:bodyPr>
          <a:lstStyle/>
          <a:p>
            <a:pPr>
              <a:lnSpc>
                <a:spcPct val="107000"/>
              </a:lnSpc>
              <a:spcAft>
                <a:spcPts val="800"/>
              </a:spcAft>
            </a:pPr>
            <a:r>
              <a:rPr lang="de-DE" sz="1500" dirty="0">
                <a:effectLst/>
                <a:latin typeface="Calibri" panose="020F0502020204030204" pitchFamily="34" charset="0"/>
                <a:ea typeface="Calibri" panose="020F0502020204030204" pitchFamily="34" charset="0"/>
                <a:cs typeface="Calibri" panose="020F0502020204030204" pitchFamily="34" charset="0"/>
              </a:rPr>
              <a:t>Es gibt über die </a:t>
            </a:r>
            <a:r>
              <a:rPr lang="de-DE" sz="1500" b="1" dirty="0" err="1">
                <a:effectLst/>
                <a:latin typeface="Calibri" panose="020F0502020204030204" pitchFamily="34" charset="0"/>
                <a:ea typeface="Calibri" panose="020F0502020204030204" pitchFamily="34" charset="0"/>
                <a:cs typeface="Calibri" panose="020F0502020204030204" pitchFamily="34" charset="0"/>
              </a:rPr>
              <a:t>Externsteine</a:t>
            </a:r>
            <a:r>
              <a:rPr lang="de-DE" sz="1500" dirty="0">
                <a:effectLst/>
                <a:latin typeface="Calibri" panose="020F0502020204030204" pitchFamily="34" charset="0"/>
                <a:ea typeface="Calibri" panose="020F0502020204030204" pitchFamily="34" charset="0"/>
                <a:cs typeface="Calibri" panose="020F0502020204030204" pitchFamily="34" charset="0"/>
              </a:rPr>
              <a:t> wenig wissenschaftliche Belege- jedoch eine Vielzahl von Mythen, Legenden und Märchen, die auf eine vorchristliche Kultstätte hinweisen.  Ausgrabungen erbrachten jedoch keinen eindeutigen Nachweis einer kultischen Nutzung in ur- oder frühgeschichtlicher Zeit, sondern belegen menschliche Aktivitäten erst für das frühe Hochmittelalter.</a:t>
            </a:r>
            <a:br>
              <a:rPr lang="de-DE" sz="1500" dirty="0">
                <a:effectLst/>
                <a:latin typeface="Calibri" panose="020F0502020204030204" pitchFamily="34" charset="0"/>
                <a:ea typeface="Calibri" panose="020F0502020204030204" pitchFamily="34" charset="0"/>
                <a:cs typeface="Calibri" panose="020F0502020204030204" pitchFamily="34" charset="0"/>
              </a:rPr>
            </a:br>
            <a:r>
              <a:rPr lang="de-DE" sz="1500" dirty="0">
                <a:effectLst/>
                <a:latin typeface="Calibri" panose="020F0502020204030204" pitchFamily="34" charset="0"/>
                <a:ea typeface="Calibri" panose="020F0502020204030204" pitchFamily="34" charset="0"/>
                <a:cs typeface="Calibri" panose="020F0502020204030204" pitchFamily="34" charset="0"/>
              </a:rPr>
              <a:t>Das </a:t>
            </a:r>
            <a:r>
              <a:rPr lang="de-DE" sz="1500" b="1" dirty="0">
                <a:effectLst/>
                <a:latin typeface="Calibri" panose="020F0502020204030204" pitchFamily="34" charset="0"/>
                <a:ea typeface="Calibri" panose="020F0502020204030204" pitchFamily="34" charset="0"/>
                <a:cs typeface="Calibri" panose="020F0502020204030204" pitchFamily="34" charset="0"/>
              </a:rPr>
              <a:t>Kreuzabnahmerelief</a:t>
            </a:r>
            <a:r>
              <a:rPr lang="de-DE" sz="1500" dirty="0">
                <a:effectLst/>
                <a:latin typeface="Calibri" panose="020F0502020204030204" pitchFamily="34" charset="0"/>
                <a:ea typeface="Calibri" panose="020F0502020204030204" pitchFamily="34" charset="0"/>
                <a:cs typeface="Calibri" panose="020F0502020204030204" pitchFamily="34" charset="0"/>
              </a:rPr>
              <a:t> wird aktuell in die Zeit zwischen 1130 und 1160 datiert – alternativ ist auch die Karolingerzeit im Gespräch.</a:t>
            </a:r>
            <a:br>
              <a:rPr lang="de-DE" sz="1500" dirty="0">
                <a:effectLst/>
                <a:latin typeface="Calibri" panose="020F0502020204030204" pitchFamily="34" charset="0"/>
                <a:ea typeface="Calibri" panose="020F0502020204030204" pitchFamily="34" charset="0"/>
                <a:cs typeface="Calibri" panose="020F0502020204030204" pitchFamily="34" charset="0"/>
              </a:rPr>
            </a:br>
            <a:r>
              <a:rPr lang="de-DE" sz="1500" dirty="0">
                <a:effectLst/>
                <a:latin typeface="Calibri" panose="020F0502020204030204" pitchFamily="34" charset="0"/>
                <a:ea typeface="Calibri" panose="020F0502020204030204" pitchFamily="34" charset="0"/>
                <a:cs typeface="Calibri" panose="020F0502020204030204" pitchFamily="34" charset="0"/>
              </a:rPr>
              <a:t>Es könnte sich bei dem Relief – das als eines der europaweit größten unter freiem Himmel gilt – um eine Heiliggrab-Anlage für die Gläubigen handelt, die nicht die Pilgerfahrt nach Jerusalem antreten konnten.</a:t>
            </a:r>
            <a:br>
              <a:rPr lang="de-DE" sz="1500" dirty="0">
                <a:effectLst/>
                <a:latin typeface="Calibri" panose="020F0502020204030204" pitchFamily="34" charset="0"/>
                <a:ea typeface="Calibri" panose="020F0502020204030204" pitchFamily="34" charset="0"/>
                <a:cs typeface="Calibri" panose="020F0502020204030204" pitchFamily="34" charset="0"/>
              </a:rPr>
            </a:br>
            <a:br>
              <a:rPr lang="de-DE" sz="1500" dirty="0">
                <a:effectLst/>
                <a:latin typeface="Calibri" panose="020F0502020204030204" pitchFamily="34" charset="0"/>
                <a:ea typeface="Calibri" panose="020F0502020204030204" pitchFamily="34" charset="0"/>
                <a:cs typeface="Calibri" panose="020F0502020204030204" pitchFamily="34" charset="0"/>
              </a:rPr>
            </a:br>
            <a:r>
              <a:rPr lang="de-DE" sz="1500" dirty="0">
                <a:effectLst/>
                <a:latin typeface="Calibri" panose="020F0502020204030204" pitchFamily="34" charset="0"/>
                <a:ea typeface="Times New Roman" panose="02020603050405020304" pitchFamily="18" charset="0"/>
              </a:rPr>
              <a:t>In der Mitte steht das Kreuz. Nikodemus, dessen Helm in den Nacken gerutscht ist, steht (die Beine sind zerstört) auf einem gebogenen pflanzenartigen Gebilde (evtl. eine Dattelpalme, aber auch die Irminsul, das von Karl dem Großen zerstörte Heiligtum der Sachsen ist im Gespräch), von dem aus er den Leichnam Jesu Christi vom Kreuz gelöst hat. Josef von </a:t>
            </a:r>
            <a:r>
              <a:rPr lang="de-DE" sz="1500" dirty="0" err="1">
                <a:effectLst/>
                <a:latin typeface="Calibri" panose="020F0502020204030204" pitchFamily="34" charset="0"/>
                <a:ea typeface="Times New Roman" panose="02020603050405020304" pitchFamily="18" charset="0"/>
              </a:rPr>
              <a:t>Arimathäa</a:t>
            </a:r>
            <a:r>
              <a:rPr lang="de-DE" sz="1500" dirty="0">
                <a:effectLst/>
                <a:latin typeface="Calibri" panose="020F0502020204030204" pitchFamily="34" charset="0"/>
                <a:ea typeface="Times New Roman" panose="02020603050405020304" pitchFamily="18" charset="0"/>
              </a:rPr>
              <a:t> fängt mit expressiv hervorgehobener Anstrengung den herabsinkenden Leib auf, dessen Haupt Maria in die Hände nimmt und ihm ihren eigenen Kopf zuneigt (der Kopf der Maria ist durch Zerstörung verloren). Ihr gegenüber steht der an seinem Buch zu erkennende Jünger Johannes unter dem Kreuz.</a:t>
            </a:r>
            <a:br>
              <a:rPr lang="de-DE" sz="1500" dirty="0">
                <a:effectLst/>
                <a:latin typeface="Calibri" panose="020F0502020204030204" pitchFamily="34" charset="0"/>
                <a:ea typeface="Times New Roman" panose="02020603050405020304" pitchFamily="18" charset="0"/>
              </a:rPr>
            </a:br>
            <a:r>
              <a:rPr lang="de-DE" sz="1500" dirty="0">
                <a:effectLst/>
                <a:latin typeface="Calibri" panose="020F0502020204030204" pitchFamily="34" charset="0"/>
                <a:ea typeface="Times New Roman" panose="02020603050405020304" pitchFamily="18" charset="0"/>
              </a:rPr>
              <a:t>Im oberen Register kommt der Oberkörper einer festlich gekleideten Figur, die mit den Symbolen des Auferstandenen – Kreuzaura und Siegesfahne – ausgestattet ist, hinter dem Kopfbalken des Kreuzes hervor. Ferner trägt sie eine kleine, ihr ähnlich gekleidete Gestalt im Arm. Seitlich sind die Tücher haltenden Figuren von Sonne und Mond angebracht. Es ist nicht klar, ob die Figur Christus oder Gott Vater darstellt.</a:t>
            </a:r>
            <a:br>
              <a:rPr lang="de-DE" sz="1500" dirty="0">
                <a:effectLst/>
                <a:latin typeface="Calibri" panose="020F0502020204030204" pitchFamily="34" charset="0"/>
                <a:ea typeface="Times New Roman" panose="02020603050405020304" pitchFamily="18" charset="0"/>
              </a:rPr>
            </a:br>
            <a:r>
              <a:rPr lang="de-DE" sz="1500" dirty="0">
                <a:effectLst/>
                <a:latin typeface="Calibri" panose="020F0502020204030204" pitchFamily="34" charset="0"/>
                <a:ea typeface="Times New Roman" panose="02020603050405020304" pitchFamily="18" charset="0"/>
              </a:rPr>
              <a:t>Im unteren Register knien zu Füßen des Kreuzes ein nackter, bärtiger Mann und eine in ein langes Gewand gehüllte Figur mit einem Halsschmuck, die vom Schwanz und Hals eines zweibeinigen geflügelten Drachen umschlungen werden. Interpretiert werden die Figuren als</a:t>
            </a:r>
            <a:r>
              <a:rPr lang="de-DE" sz="1500" u="sng" dirty="0">
                <a:solidFill>
                  <a:srgbClr val="0563C1"/>
                </a:solidFill>
                <a:effectLst/>
                <a:latin typeface="Calibri" panose="020F0502020204030204" pitchFamily="34" charset="0"/>
                <a:ea typeface="Times New Roman" panose="02020603050405020304" pitchFamily="18" charset="0"/>
              </a:rPr>
              <a:t> </a:t>
            </a:r>
            <a:r>
              <a:rPr lang="de-DE" sz="1500" dirty="0">
                <a:effectLst/>
                <a:latin typeface="Calibri" panose="020F0502020204030204" pitchFamily="34" charset="0"/>
                <a:ea typeface="Times New Roman" panose="02020603050405020304" pitchFamily="18" charset="0"/>
              </a:rPr>
              <a:t>Adam und Eva, evtl. aber auch als ein sächsischer Krieger und ein Priester.</a:t>
            </a:r>
            <a:endParaRPr lang="de-DE" sz="1500" dirty="0">
              <a:effectLst/>
              <a:latin typeface="Times New Roman" panose="02020603050405020304" pitchFamily="18" charset="0"/>
              <a:ea typeface="Times New Roman" panose="02020603050405020304" pitchFamily="18" charset="0"/>
            </a:endParaRPr>
          </a:p>
          <a:p>
            <a:endParaRPr lang="de-DE" sz="1500" dirty="0"/>
          </a:p>
        </p:txBody>
      </p:sp>
    </p:spTree>
    <p:extLst>
      <p:ext uri="{BB962C8B-B14F-4D97-AF65-F5344CB8AC3E}">
        <p14:creationId xmlns:p14="http://schemas.microsoft.com/office/powerpoint/2010/main" val="13226128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66C91D-FFCE-7159-A9E0-867D7E62F4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20807" y="1475873"/>
            <a:ext cx="5620163" cy="3168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B95000DD-8946-F634-19CB-9BA6F841E3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840712" y="1819459"/>
            <a:ext cx="4890825" cy="3007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Grafik 10">
            <a:extLst>
              <a:ext uri="{FF2B5EF4-FFF2-40B4-BE49-F238E27FC236}">
                <a16:creationId xmlns:a16="http://schemas.microsoft.com/office/drawing/2014/main" id="{F8B84DF2-EFDB-0596-3F9D-C1F67F3153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202961" y="1631434"/>
            <a:ext cx="4849745" cy="3431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feld 12">
            <a:extLst>
              <a:ext uri="{FF2B5EF4-FFF2-40B4-BE49-F238E27FC236}">
                <a16:creationId xmlns:a16="http://schemas.microsoft.com/office/drawing/2014/main" id="{F5E8AB54-F5F1-F7F6-AE28-5F9F5957138D}"/>
              </a:ext>
            </a:extLst>
          </p:cNvPr>
          <p:cNvSpPr txBox="1"/>
          <p:nvPr/>
        </p:nvSpPr>
        <p:spPr>
          <a:xfrm>
            <a:off x="4245539" y="196467"/>
            <a:ext cx="4537011" cy="523220"/>
          </a:xfrm>
          <a:prstGeom prst="rect">
            <a:avLst/>
          </a:prstGeom>
          <a:noFill/>
        </p:spPr>
        <p:txBody>
          <a:bodyPr wrap="none" rtlCol="0">
            <a:spAutoFit/>
          </a:bodyPr>
          <a:lstStyle/>
          <a:p>
            <a:r>
              <a:rPr lang="de-DE" sz="2800" dirty="0"/>
              <a:t>Petruskirche in Obermarsberg</a:t>
            </a:r>
          </a:p>
        </p:txBody>
      </p:sp>
      <p:sp>
        <p:nvSpPr>
          <p:cNvPr id="14" name="Textfeld 13">
            <a:extLst>
              <a:ext uri="{FF2B5EF4-FFF2-40B4-BE49-F238E27FC236}">
                <a16:creationId xmlns:a16="http://schemas.microsoft.com/office/drawing/2014/main" id="{BB15E014-84F7-9053-C199-465865F09E4E}"/>
              </a:ext>
            </a:extLst>
          </p:cNvPr>
          <p:cNvSpPr txBox="1"/>
          <p:nvPr/>
        </p:nvSpPr>
        <p:spPr>
          <a:xfrm>
            <a:off x="3072384" y="5971420"/>
            <a:ext cx="9022080" cy="707886"/>
          </a:xfrm>
          <a:prstGeom prst="rect">
            <a:avLst/>
          </a:prstGeom>
          <a:noFill/>
        </p:spPr>
        <p:txBody>
          <a:bodyPr wrap="square" rtlCol="0">
            <a:spAutoFit/>
          </a:bodyPr>
          <a:lstStyle/>
          <a:p>
            <a:r>
              <a:rPr lang="de-DE" sz="2000" b="1" dirty="0"/>
              <a:t>Anna selbdritt </a:t>
            </a:r>
            <a:r>
              <a:rPr lang="de-DE" sz="2000" dirty="0"/>
              <a:t>(Anna und  ihre Tochter Maria mit dem Jesuskind):  hier in der Gegend gibt es eine ganze Reine von Annenkirchen mit entsprechenden Wallfahrten</a:t>
            </a:r>
          </a:p>
        </p:txBody>
      </p:sp>
    </p:spTree>
    <p:extLst>
      <p:ext uri="{BB962C8B-B14F-4D97-AF65-F5344CB8AC3E}">
        <p14:creationId xmlns:p14="http://schemas.microsoft.com/office/powerpoint/2010/main" val="35785691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5398DA5-6CD4-608D-334E-A10A4F2B30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9D4C20CE-74D9-A450-395D-153D808E87FC}"/>
              </a:ext>
            </a:extLst>
          </p:cNvPr>
          <p:cNvSpPr txBox="1"/>
          <p:nvPr/>
        </p:nvSpPr>
        <p:spPr>
          <a:xfrm>
            <a:off x="256210" y="5181600"/>
            <a:ext cx="7363790" cy="1446550"/>
          </a:xfrm>
          <a:prstGeom prst="rect">
            <a:avLst/>
          </a:prstGeom>
          <a:solidFill>
            <a:schemeClr val="accent6">
              <a:lumMod val="60000"/>
              <a:lumOff val="40000"/>
            </a:schemeClr>
          </a:solidFill>
        </p:spPr>
        <p:txBody>
          <a:bodyPr wrap="square" rtlCol="0">
            <a:spAutoFit/>
          </a:bodyPr>
          <a:lstStyle/>
          <a:p>
            <a:r>
              <a:rPr lang="de-DE" sz="2200" b="1" dirty="0"/>
              <a:t>Übernachtung im Gasthof Steeger in Obermarsberg</a:t>
            </a:r>
          </a:p>
          <a:p>
            <a:r>
              <a:rPr lang="de-DE" sz="2200" dirty="0"/>
              <a:t>Zum Abendessen gibt es Hering (es ist ja Rosenmontag…. )</a:t>
            </a:r>
          </a:p>
          <a:p>
            <a:r>
              <a:rPr lang="de-DE" sz="2200" dirty="0"/>
              <a:t>Einige Luftschlangen und ein paar zusätzliche Gäste in der Gastwirtschaft bedeuten hier die Hochzeit des Karnevals …</a:t>
            </a:r>
          </a:p>
        </p:txBody>
      </p:sp>
    </p:spTree>
    <p:extLst>
      <p:ext uri="{BB962C8B-B14F-4D97-AF65-F5344CB8AC3E}">
        <p14:creationId xmlns:p14="http://schemas.microsoft.com/office/powerpoint/2010/main" val="242192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03E8990-29B5-C74F-490B-AF5F3FDB22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73F65D7D-8673-8DBC-4801-5678032BB597}"/>
              </a:ext>
            </a:extLst>
          </p:cNvPr>
          <p:cNvSpPr txBox="1"/>
          <p:nvPr/>
        </p:nvSpPr>
        <p:spPr>
          <a:xfrm>
            <a:off x="266380" y="5512594"/>
            <a:ext cx="7789662" cy="984885"/>
          </a:xfrm>
          <a:prstGeom prst="rect">
            <a:avLst/>
          </a:prstGeom>
          <a:noFill/>
        </p:spPr>
        <p:txBody>
          <a:bodyPr wrap="square" rtlCol="0">
            <a:spAutoFit/>
          </a:bodyPr>
          <a:lstStyle/>
          <a:p>
            <a:r>
              <a:rPr lang="de-DE" sz="3200" b="1" dirty="0">
                <a:solidFill>
                  <a:schemeClr val="bg1"/>
                </a:solidFill>
              </a:rPr>
              <a:t>6. Tag: Obermarsberg – </a:t>
            </a:r>
            <a:r>
              <a:rPr lang="de-DE" sz="3200" b="1" dirty="0" err="1">
                <a:solidFill>
                  <a:schemeClr val="bg1"/>
                </a:solidFill>
              </a:rPr>
              <a:t>Bredelar</a:t>
            </a:r>
            <a:r>
              <a:rPr lang="de-DE" sz="3200" b="1" dirty="0">
                <a:solidFill>
                  <a:schemeClr val="bg1"/>
                </a:solidFill>
              </a:rPr>
              <a:t> (13 km)</a:t>
            </a:r>
          </a:p>
          <a:p>
            <a:r>
              <a:rPr lang="de-DE" sz="2600" dirty="0">
                <a:solidFill>
                  <a:schemeClr val="bg1"/>
                </a:solidFill>
              </a:rPr>
              <a:t>Dienstag, 21. Februar 2023  </a:t>
            </a:r>
          </a:p>
        </p:txBody>
      </p:sp>
    </p:spTree>
    <p:extLst>
      <p:ext uri="{BB962C8B-B14F-4D97-AF65-F5344CB8AC3E}">
        <p14:creationId xmlns:p14="http://schemas.microsoft.com/office/powerpoint/2010/main" val="15925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2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125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23FE166-BF0E-A847-9D09-E8A781D9B1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49487" y="1548620"/>
            <a:ext cx="5882474" cy="3760759"/>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653727FC-C0D2-E00E-3AFB-D86BA0370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872462" y="2746205"/>
            <a:ext cx="4182890" cy="3065174"/>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D49BCE62-EE0E-C6D3-14B9-571067CAE2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7014264" y="2132592"/>
            <a:ext cx="5457325" cy="3557029"/>
          </a:xfrm>
          <a:prstGeom prst="rect">
            <a:avLst/>
          </a:prstGeom>
          <a:ln>
            <a:noFill/>
          </a:ln>
          <a:effectLst>
            <a:outerShdw blurRad="292100" dist="139700" dir="2700000" algn="tl" rotWithShape="0">
              <a:srgbClr val="333333">
                <a:alpha val="65000"/>
              </a:srgbClr>
            </a:outerShdw>
          </a:effectLst>
        </p:spPr>
      </p:pic>
      <p:sp>
        <p:nvSpPr>
          <p:cNvPr id="10" name="Textfeld 9">
            <a:extLst>
              <a:ext uri="{FF2B5EF4-FFF2-40B4-BE49-F238E27FC236}">
                <a16:creationId xmlns:a16="http://schemas.microsoft.com/office/drawing/2014/main" id="{3435AAB2-8488-C052-934F-6159D3AE1FDB}"/>
              </a:ext>
            </a:extLst>
          </p:cNvPr>
          <p:cNvSpPr txBox="1"/>
          <p:nvPr/>
        </p:nvSpPr>
        <p:spPr>
          <a:xfrm>
            <a:off x="4540048" y="1072716"/>
            <a:ext cx="2956446" cy="830997"/>
          </a:xfrm>
          <a:prstGeom prst="rect">
            <a:avLst/>
          </a:prstGeom>
          <a:noFill/>
        </p:spPr>
        <p:txBody>
          <a:bodyPr wrap="square" rtlCol="0">
            <a:spAutoFit/>
          </a:bodyPr>
          <a:lstStyle/>
          <a:p>
            <a:r>
              <a:rPr lang="de-DE" sz="2400" dirty="0"/>
              <a:t>Frühgotische Nikolaikirche, 12. </a:t>
            </a:r>
            <a:r>
              <a:rPr lang="de-DE" sz="2400" dirty="0" err="1"/>
              <a:t>Jh</a:t>
            </a:r>
            <a:endParaRPr lang="de-DE" sz="2400" dirty="0"/>
          </a:p>
        </p:txBody>
      </p:sp>
      <p:sp>
        <p:nvSpPr>
          <p:cNvPr id="12" name="Textfeld 11">
            <a:extLst>
              <a:ext uri="{FF2B5EF4-FFF2-40B4-BE49-F238E27FC236}">
                <a16:creationId xmlns:a16="http://schemas.microsoft.com/office/drawing/2014/main" id="{B131816E-8D50-A4DD-1DE9-6DF537A7DBBE}"/>
              </a:ext>
            </a:extLst>
          </p:cNvPr>
          <p:cNvSpPr txBox="1"/>
          <p:nvPr/>
        </p:nvSpPr>
        <p:spPr>
          <a:xfrm>
            <a:off x="7964412" y="218231"/>
            <a:ext cx="2984004" cy="830997"/>
          </a:xfrm>
          <a:prstGeom prst="rect">
            <a:avLst/>
          </a:prstGeom>
          <a:noFill/>
        </p:spPr>
        <p:txBody>
          <a:bodyPr wrap="square" rtlCol="0">
            <a:spAutoFit/>
          </a:bodyPr>
          <a:lstStyle/>
          <a:p>
            <a:r>
              <a:rPr lang="de-DE" sz="2400" dirty="0"/>
              <a:t>Das älteste Haus in Obermarsberg, 1589</a:t>
            </a:r>
          </a:p>
        </p:txBody>
      </p:sp>
    </p:spTree>
    <p:extLst>
      <p:ext uri="{BB962C8B-B14F-4D97-AF65-F5344CB8AC3E}">
        <p14:creationId xmlns:p14="http://schemas.microsoft.com/office/powerpoint/2010/main" val="16683324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B6E9ACA-D848-04B4-5D8B-5C1DDD82DC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41816634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B681A1A-521D-6BBE-9330-66361271CD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25664" y="1659830"/>
            <a:ext cx="6276702" cy="3538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68E8E0A0-A175-4434-ABFC-DEFC741205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9808" y="102861"/>
            <a:ext cx="7534656" cy="6652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94031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208828F-BCF5-A8BE-EEBF-2F9CC68277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2192001" cy="6967728"/>
          </a:xfrm>
          <a:prstGeom prst="rect">
            <a:avLst/>
          </a:prstGeom>
        </p:spPr>
      </p:pic>
    </p:spTree>
    <p:extLst>
      <p:ext uri="{BB962C8B-B14F-4D97-AF65-F5344CB8AC3E}">
        <p14:creationId xmlns:p14="http://schemas.microsoft.com/office/powerpoint/2010/main" val="29262884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099BEA7-3C1C-2222-9378-E370CCDB43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57562" y="2166055"/>
            <a:ext cx="5634536" cy="3176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E81D46E2-497E-CAE0-2EC2-4466FF50B8B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3791963" y="94576"/>
            <a:ext cx="8235761" cy="6668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46543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3D992CA-6FEC-57F1-CA0B-A2CEE33982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4989524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43696FB-F2F2-7A09-3C61-D9893C04F3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04" y="0"/>
            <a:ext cx="12165496" cy="6858000"/>
          </a:xfrm>
          <a:prstGeom prst="rect">
            <a:avLst/>
          </a:prstGeom>
        </p:spPr>
      </p:pic>
    </p:spTree>
    <p:extLst>
      <p:ext uri="{BB962C8B-B14F-4D97-AF65-F5344CB8AC3E}">
        <p14:creationId xmlns:p14="http://schemas.microsoft.com/office/powerpoint/2010/main" val="2121306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4A4E23-54CE-4711-3C14-E242F22B5431}"/>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CDFAEA29-7F27-AC27-41EE-FEECB81E424E}"/>
              </a:ext>
            </a:extLst>
          </p:cNvPr>
          <p:cNvSpPr>
            <a:spLocks noGrp="1"/>
          </p:cNvSpPr>
          <p:nvPr>
            <p:ph type="subTitle" idx="1"/>
          </p:nvPr>
        </p:nvSpPr>
        <p:spPr/>
        <p:txBody>
          <a:bodyPr/>
          <a:lstStyle/>
          <a:p>
            <a:endParaRPr lang="de-DE"/>
          </a:p>
        </p:txBody>
      </p:sp>
      <p:pic>
        <p:nvPicPr>
          <p:cNvPr id="4" name="Grafik 3">
            <a:extLst>
              <a:ext uri="{FF2B5EF4-FFF2-40B4-BE49-F238E27FC236}">
                <a16:creationId xmlns:a16="http://schemas.microsoft.com/office/drawing/2014/main" id="{29C0D77D-97F7-5BFE-8CDB-55D30269E0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941"/>
            <a:ext cx="12192000" cy="6872941"/>
          </a:xfrm>
          <a:prstGeom prst="rect">
            <a:avLst/>
          </a:prstGeom>
        </p:spPr>
      </p:pic>
    </p:spTree>
    <p:extLst>
      <p:ext uri="{BB962C8B-B14F-4D97-AF65-F5344CB8AC3E}">
        <p14:creationId xmlns:p14="http://schemas.microsoft.com/office/powerpoint/2010/main" val="38286259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47DD07B-10BF-6DCC-AE65-12CB1FB4FC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13478208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B083907-EE16-3B26-FD60-45948E47E6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91089" y="2665378"/>
            <a:ext cx="5367729" cy="3628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a:extLst>
              <a:ext uri="{FF2B5EF4-FFF2-40B4-BE49-F238E27FC236}">
                <a16:creationId xmlns:a16="http://schemas.microsoft.com/office/drawing/2014/main" id="{8B66DCB1-3081-FA8A-893B-F21768EAC9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6676" y="291828"/>
            <a:ext cx="4475725" cy="4367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E9878EDE-56C7-AFB7-5F17-BC8876D81F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422" y="2926797"/>
            <a:ext cx="4051570" cy="3639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56067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1663DE9-8C86-8859-ABF2-5EC2E8A9C0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grpSp>
        <p:nvGrpSpPr>
          <p:cNvPr id="11" name="Gruppieren 10">
            <a:extLst>
              <a:ext uri="{FF2B5EF4-FFF2-40B4-BE49-F238E27FC236}">
                <a16:creationId xmlns:a16="http://schemas.microsoft.com/office/drawing/2014/main" id="{D3157BAB-6927-CDDE-C4B1-F9A8661E54AD}"/>
              </a:ext>
            </a:extLst>
          </p:cNvPr>
          <p:cNvGrpSpPr/>
          <p:nvPr/>
        </p:nvGrpSpPr>
        <p:grpSpPr>
          <a:xfrm>
            <a:off x="359406" y="239342"/>
            <a:ext cx="2607530" cy="5587525"/>
            <a:chOff x="359406" y="239342"/>
            <a:chExt cx="2607530" cy="5587525"/>
          </a:xfrm>
        </p:grpSpPr>
        <p:pic>
          <p:nvPicPr>
            <p:cNvPr id="7" name="Grafik 6">
              <a:extLst>
                <a:ext uri="{FF2B5EF4-FFF2-40B4-BE49-F238E27FC236}">
                  <a16:creationId xmlns:a16="http://schemas.microsoft.com/office/drawing/2014/main" id="{905B521E-AFF2-D2F1-5EE5-CF249F355E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95538" y="1233261"/>
              <a:ext cx="4556393" cy="2568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feld 7">
              <a:extLst>
                <a:ext uri="{FF2B5EF4-FFF2-40B4-BE49-F238E27FC236}">
                  <a16:creationId xmlns:a16="http://schemas.microsoft.com/office/drawing/2014/main" id="{2D9E3DA7-4222-4ED0-850F-68B1371EFEF5}"/>
                </a:ext>
              </a:extLst>
            </p:cNvPr>
            <p:cNvSpPr txBox="1"/>
            <p:nvPr/>
          </p:nvSpPr>
          <p:spPr>
            <a:xfrm>
              <a:off x="359406" y="4995870"/>
              <a:ext cx="2568555" cy="830997"/>
            </a:xfrm>
            <a:prstGeom prst="rect">
              <a:avLst/>
            </a:prstGeom>
            <a:noFill/>
          </p:spPr>
          <p:txBody>
            <a:bodyPr wrap="square" rtlCol="0">
              <a:spAutoFit/>
            </a:bodyPr>
            <a:lstStyle/>
            <a:p>
              <a:r>
                <a:rPr lang="de-DE" sz="2400" dirty="0">
                  <a:solidFill>
                    <a:schemeClr val="bg1"/>
                  </a:solidFill>
                </a:rPr>
                <a:t>Erzgrube Reinhard (1586-1887) </a:t>
              </a:r>
            </a:p>
          </p:txBody>
        </p:sp>
      </p:grpSp>
      <p:grpSp>
        <p:nvGrpSpPr>
          <p:cNvPr id="10" name="Gruppieren 9">
            <a:extLst>
              <a:ext uri="{FF2B5EF4-FFF2-40B4-BE49-F238E27FC236}">
                <a16:creationId xmlns:a16="http://schemas.microsoft.com/office/drawing/2014/main" id="{61E9BCBF-2808-8FCB-0FF0-6887DB5326C3}"/>
              </a:ext>
            </a:extLst>
          </p:cNvPr>
          <p:cNvGrpSpPr/>
          <p:nvPr/>
        </p:nvGrpSpPr>
        <p:grpSpPr>
          <a:xfrm>
            <a:off x="5493992" y="2517538"/>
            <a:ext cx="6514068" cy="4052867"/>
            <a:chOff x="5493992" y="2517538"/>
            <a:chExt cx="6514068" cy="4052867"/>
          </a:xfrm>
        </p:grpSpPr>
        <p:pic>
          <p:nvPicPr>
            <p:cNvPr id="5" name="Grafik 4">
              <a:extLst>
                <a:ext uri="{FF2B5EF4-FFF2-40B4-BE49-F238E27FC236}">
                  <a16:creationId xmlns:a16="http://schemas.microsoft.com/office/drawing/2014/main" id="{6595C414-8457-4DE3-8B41-03E34D0CDE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6854" y="2517538"/>
              <a:ext cx="4986765" cy="2811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feld 8">
              <a:extLst>
                <a:ext uri="{FF2B5EF4-FFF2-40B4-BE49-F238E27FC236}">
                  <a16:creationId xmlns:a16="http://schemas.microsoft.com/office/drawing/2014/main" id="{8708F84C-4F4F-45E6-7BDE-64ABE31A41B1}"/>
                </a:ext>
              </a:extLst>
            </p:cNvPr>
            <p:cNvSpPr txBox="1"/>
            <p:nvPr/>
          </p:nvSpPr>
          <p:spPr>
            <a:xfrm>
              <a:off x="5493992" y="5493187"/>
              <a:ext cx="6514068" cy="1077218"/>
            </a:xfrm>
            <a:prstGeom prst="rect">
              <a:avLst/>
            </a:prstGeom>
            <a:noFill/>
          </p:spPr>
          <p:txBody>
            <a:bodyPr wrap="square" rtlCol="0">
              <a:spAutoFit/>
            </a:bodyPr>
            <a:lstStyle/>
            <a:p>
              <a:r>
                <a:rPr lang="de-DE" sz="2400" dirty="0">
                  <a:solidFill>
                    <a:schemeClr val="bg1"/>
                  </a:solidFill>
                </a:rPr>
                <a:t>Geologischer Lehrpfad in </a:t>
              </a:r>
              <a:r>
                <a:rPr lang="de-DE" sz="2400" dirty="0" err="1">
                  <a:solidFill>
                    <a:schemeClr val="bg1"/>
                  </a:solidFill>
                </a:rPr>
                <a:t>Giershagen</a:t>
              </a:r>
              <a:r>
                <a:rPr lang="de-DE" sz="2400" dirty="0">
                  <a:solidFill>
                    <a:schemeClr val="bg1"/>
                  </a:solidFill>
                </a:rPr>
                <a:t> –</a:t>
              </a:r>
            </a:p>
            <a:p>
              <a:r>
                <a:rPr lang="de-DE" sz="2000" dirty="0">
                  <a:solidFill>
                    <a:schemeClr val="bg1"/>
                  </a:solidFill>
                </a:rPr>
                <a:t>Dafür hatten wir allerdings nicht genug Zeit – der Zug in </a:t>
              </a:r>
              <a:r>
                <a:rPr lang="de-DE" sz="2000" dirty="0" err="1">
                  <a:solidFill>
                    <a:schemeClr val="bg1"/>
                  </a:solidFill>
                </a:rPr>
                <a:t>Bredelar</a:t>
              </a:r>
              <a:r>
                <a:rPr lang="de-DE" sz="2000" dirty="0">
                  <a:solidFill>
                    <a:schemeClr val="bg1"/>
                  </a:solidFill>
                </a:rPr>
                <a:t> würde nicht auf uns warten…</a:t>
              </a:r>
            </a:p>
          </p:txBody>
        </p:sp>
      </p:grpSp>
    </p:spTree>
    <p:extLst>
      <p:ext uri="{BB962C8B-B14F-4D97-AF65-F5344CB8AC3E}">
        <p14:creationId xmlns:p14="http://schemas.microsoft.com/office/powerpoint/2010/main" val="86982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79EF776-2082-F876-2ACA-7D12F82628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29806950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643E5D9-FD2C-7D2C-A9D2-55DB21E47F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65496" cy="6858000"/>
          </a:xfrm>
          <a:prstGeom prst="rect">
            <a:avLst/>
          </a:prstGeom>
        </p:spPr>
      </p:pic>
      <p:sp>
        <p:nvSpPr>
          <p:cNvPr id="4" name="Textfeld 3">
            <a:extLst>
              <a:ext uri="{FF2B5EF4-FFF2-40B4-BE49-F238E27FC236}">
                <a16:creationId xmlns:a16="http://schemas.microsoft.com/office/drawing/2014/main" id="{082EFDB2-9ACB-5045-57E2-8A4CF9C394A4}"/>
              </a:ext>
            </a:extLst>
          </p:cNvPr>
          <p:cNvSpPr txBox="1"/>
          <p:nvPr/>
        </p:nvSpPr>
        <p:spPr>
          <a:xfrm>
            <a:off x="256032" y="219456"/>
            <a:ext cx="5961888" cy="954107"/>
          </a:xfrm>
          <a:prstGeom prst="rect">
            <a:avLst/>
          </a:prstGeom>
          <a:noFill/>
        </p:spPr>
        <p:txBody>
          <a:bodyPr wrap="square" rtlCol="0">
            <a:spAutoFit/>
          </a:bodyPr>
          <a:lstStyle/>
          <a:p>
            <a:r>
              <a:rPr lang="de-DE" sz="2800" dirty="0"/>
              <a:t>zum Abschluss des </a:t>
            </a:r>
            <a:r>
              <a:rPr lang="de-DE" sz="2800" dirty="0" err="1"/>
              <a:t>Eggewegs</a:t>
            </a:r>
            <a:r>
              <a:rPr lang="de-DE" sz="2800" dirty="0"/>
              <a:t> in  </a:t>
            </a:r>
            <a:r>
              <a:rPr lang="de-DE" sz="2800" dirty="0" err="1"/>
              <a:t>Bredelar</a:t>
            </a:r>
            <a:r>
              <a:rPr lang="de-DE" sz="2800" dirty="0"/>
              <a:t> wieder das typische Wetter ….</a:t>
            </a:r>
          </a:p>
        </p:txBody>
      </p:sp>
    </p:spTree>
    <p:extLst>
      <p:ext uri="{BB962C8B-B14F-4D97-AF65-F5344CB8AC3E}">
        <p14:creationId xmlns:p14="http://schemas.microsoft.com/office/powerpoint/2010/main" val="3278543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C975869-B62B-9CB3-C810-8A6A51C040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1654496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D9C84DA-9393-D92D-9AE9-0FA573A73B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1339" y="0"/>
            <a:ext cx="10740661" cy="6858000"/>
          </a:xfrm>
          <a:prstGeom prst="rect">
            <a:avLst/>
          </a:prstGeom>
        </p:spPr>
      </p:pic>
      <p:pic>
        <p:nvPicPr>
          <p:cNvPr id="5" name="Grafik 4">
            <a:extLst>
              <a:ext uri="{FF2B5EF4-FFF2-40B4-BE49-F238E27FC236}">
                <a16:creationId xmlns:a16="http://schemas.microsoft.com/office/drawing/2014/main" id="{BF36DBFF-0540-A787-83BC-79D6AC060E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740661" cy="6858000"/>
          </a:xfrm>
          <a:prstGeom prst="rect">
            <a:avLst/>
          </a:prstGeom>
        </p:spPr>
      </p:pic>
      <p:pic>
        <p:nvPicPr>
          <p:cNvPr id="3" name="Grafik 2">
            <a:extLst>
              <a:ext uri="{FF2B5EF4-FFF2-40B4-BE49-F238E27FC236}">
                <a16:creationId xmlns:a16="http://schemas.microsoft.com/office/drawing/2014/main" id="{2FDE5E55-05C0-591A-715F-4EC724A8011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8812" b="98271" l="0" r="100000">
                        <a14:foregroundMark x1="92436" y1="96598" x2="92436" y2="96598"/>
                        <a14:foregroundMark x1="3491" y1="91244" x2="3491" y2="91244"/>
                        <a14:foregroundMark x1="22691" y1="33240" x2="22691" y2="33240"/>
                        <a14:foregroundMark x1="96800" y1="85388" x2="96800" y2="85388"/>
                        <a14:backgroundMark x1="66255" y1="43112" x2="66255" y2="43112"/>
                        <a14:backgroundMark x1="60291" y1="42666" x2="60291" y2="42666"/>
                        <a14:backgroundMark x1="54327" y1="44785" x2="54327" y2="44785"/>
                        <a14:backgroundMark x1="62400" y1="41662" x2="62400" y2="41662"/>
                        <a14:backgroundMark x1="22473" y1="33352" x2="22473" y2="33352"/>
                        <a14:backgroundMark x1="23200" y1="33352" x2="23200" y2="33352"/>
                        <a14:backgroundMark x1="32364" y1="47630" x2="32364" y2="47630"/>
                        <a14:backgroundMark x1="21309" y1="47462" x2="21309" y2="47462"/>
                        <a14:backgroundMark x1="1964" y1="50418" x2="1964" y2="50418"/>
                        <a14:backgroundMark x1="96436" y1="86838" x2="96436" y2="86838"/>
                        <a14:backgroundMark x1="22836" y1="33073" x2="22836" y2="33073"/>
                      </a14:backgroundRemoval>
                    </a14:imgEffect>
                  </a14:imgLayer>
                </a14:imgProps>
              </a:ext>
              <a:ext uri="{28A0092B-C50C-407E-A947-70E740481C1C}">
                <a14:useLocalDpi xmlns:a14="http://schemas.microsoft.com/office/drawing/2010/main"/>
              </a:ext>
            </a:extLst>
          </a:blip>
          <a:srcRect t="-2606"/>
          <a:stretch/>
        </p:blipFill>
        <p:spPr>
          <a:xfrm flipH="1">
            <a:off x="6821669" y="-357560"/>
            <a:ext cx="5703650" cy="7283654"/>
          </a:xfrm>
          <a:prstGeom prst="rect">
            <a:avLst/>
          </a:prstGeom>
        </p:spPr>
      </p:pic>
    </p:spTree>
    <p:extLst>
      <p:ext uri="{BB962C8B-B14F-4D97-AF65-F5344CB8AC3E}">
        <p14:creationId xmlns:p14="http://schemas.microsoft.com/office/powerpoint/2010/main" val="1670065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8D0A30-9F28-7529-3D33-0AB0F7C166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14874" y="1669070"/>
            <a:ext cx="6243925" cy="3519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98E87BA0-534D-EADB-CB20-864EF76B42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290387" y="1669070"/>
            <a:ext cx="6243926" cy="3519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2616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6CA8007-E250-49B2-5D0A-A55B18C7B1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2944578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1690C15-0A71-F75A-52AA-6DA0E77B2D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1D4C470A-5A80-3704-DB4A-D742B425F9B5}"/>
              </a:ext>
            </a:extLst>
          </p:cNvPr>
          <p:cNvSpPr txBox="1"/>
          <p:nvPr/>
        </p:nvSpPr>
        <p:spPr>
          <a:xfrm>
            <a:off x="179110" y="245096"/>
            <a:ext cx="3394840" cy="1384995"/>
          </a:xfrm>
          <a:prstGeom prst="rect">
            <a:avLst/>
          </a:prstGeom>
          <a:noFill/>
        </p:spPr>
        <p:txBody>
          <a:bodyPr wrap="none" rtlCol="0">
            <a:spAutoFit/>
          </a:bodyPr>
          <a:lstStyle/>
          <a:p>
            <a:r>
              <a:rPr lang="de-DE" sz="2800" dirty="0"/>
              <a:t>Übernachtung im </a:t>
            </a:r>
          </a:p>
          <a:p>
            <a:r>
              <a:rPr lang="de-DE" sz="2800" dirty="0"/>
              <a:t>„Hotel zur Sportsbar“ </a:t>
            </a:r>
          </a:p>
          <a:p>
            <a:r>
              <a:rPr lang="de-DE" sz="2800" dirty="0"/>
              <a:t>in Horn</a:t>
            </a:r>
          </a:p>
        </p:txBody>
      </p:sp>
    </p:spTree>
    <p:extLst>
      <p:ext uri="{BB962C8B-B14F-4D97-AF65-F5344CB8AC3E}">
        <p14:creationId xmlns:p14="http://schemas.microsoft.com/office/powerpoint/2010/main" val="422539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96ABD87-45A9-D22F-FC7B-B2EED6AE7B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4980" y="1956075"/>
            <a:ext cx="3390400" cy="461931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 name="Grafik 2">
            <a:extLst>
              <a:ext uri="{FF2B5EF4-FFF2-40B4-BE49-F238E27FC236}">
                <a16:creationId xmlns:a16="http://schemas.microsoft.com/office/drawing/2014/main" id="{D4444D2C-8F2E-6739-D463-B72E05140B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979798" y="2116267"/>
            <a:ext cx="5280260" cy="354852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02BCADB3-6199-756B-9735-4060E7AC93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52421" y="2914655"/>
            <a:ext cx="4619310" cy="270215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8" name="Grafik 7">
            <a:extLst>
              <a:ext uri="{FF2B5EF4-FFF2-40B4-BE49-F238E27FC236}">
                <a16:creationId xmlns:a16="http://schemas.microsoft.com/office/drawing/2014/main" id="{0F2BB644-4EF3-DBE3-34D2-EB20D88CD7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15580" y="1577381"/>
            <a:ext cx="2964148" cy="30403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feld 10">
            <a:extLst>
              <a:ext uri="{FF2B5EF4-FFF2-40B4-BE49-F238E27FC236}">
                <a16:creationId xmlns:a16="http://schemas.microsoft.com/office/drawing/2014/main" id="{547FC3B3-E9B9-CC17-3864-8D63583E5BED}"/>
              </a:ext>
            </a:extLst>
          </p:cNvPr>
          <p:cNvSpPr txBox="1"/>
          <p:nvPr/>
        </p:nvSpPr>
        <p:spPr>
          <a:xfrm>
            <a:off x="572924" y="1180088"/>
            <a:ext cx="7247305" cy="646331"/>
          </a:xfrm>
          <a:prstGeom prst="rect">
            <a:avLst/>
          </a:prstGeom>
          <a:noFill/>
        </p:spPr>
        <p:txBody>
          <a:bodyPr wrap="none" rtlCol="0">
            <a:spAutoFit/>
          </a:bodyPr>
          <a:lstStyle/>
          <a:p>
            <a:r>
              <a:rPr lang="de-DE" dirty="0"/>
              <a:t>Nach Anfahrt mit dem Zug  (über Köln                  ….aus Aachen und Bremen </a:t>
            </a:r>
          </a:p>
          <a:p>
            <a:r>
              <a:rPr lang="de-DE" dirty="0"/>
              <a:t>sind wir um die Mittagszeit in Detmold gestartet</a:t>
            </a:r>
          </a:p>
        </p:txBody>
      </p:sp>
      <p:sp>
        <p:nvSpPr>
          <p:cNvPr id="12" name="Textfeld 11">
            <a:extLst>
              <a:ext uri="{FF2B5EF4-FFF2-40B4-BE49-F238E27FC236}">
                <a16:creationId xmlns:a16="http://schemas.microsoft.com/office/drawing/2014/main" id="{35D727A8-3A83-EA7B-ED92-059F5FDBD488}"/>
              </a:ext>
            </a:extLst>
          </p:cNvPr>
          <p:cNvSpPr txBox="1"/>
          <p:nvPr/>
        </p:nvSpPr>
        <p:spPr>
          <a:xfrm>
            <a:off x="606158" y="87433"/>
            <a:ext cx="5304465" cy="984885"/>
          </a:xfrm>
          <a:prstGeom prst="rect">
            <a:avLst/>
          </a:prstGeom>
          <a:noFill/>
        </p:spPr>
        <p:txBody>
          <a:bodyPr wrap="none" rtlCol="0">
            <a:spAutoFit/>
          </a:bodyPr>
          <a:lstStyle/>
          <a:p>
            <a:r>
              <a:rPr lang="de-DE" sz="3200" b="1" dirty="0"/>
              <a:t>1. Tag: Detmold- Horn (18 km)</a:t>
            </a:r>
            <a:br>
              <a:rPr lang="de-DE" sz="3200" b="1" dirty="0"/>
            </a:br>
            <a:r>
              <a:rPr lang="de-DE" sz="2600" dirty="0"/>
              <a:t>(Fett)-Donnerstag, 16.Februar 2023  </a:t>
            </a:r>
          </a:p>
        </p:txBody>
      </p:sp>
      <p:pic>
        <p:nvPicPr>
          <p:cNvPr id="13" name="Grafik 12">
            <a:extLst>
              <a:ext uri="{FF2B5EF4-FFF2-40B4-BE49-F238E27FC236}">
                <a16:creationId xmlns:a16="http://schemas.microsoft.com/office/drawing/2014/main" id="{15D0C3E5-DA5E-5D79-069B-300B0CE42497}"/>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4247578" y="1227631"/>
            <a:ext cx="350464" cy="321444"/>
          </a:xfrm>
          <a:prstGeom prst="rect">
            <a:avLst/>
          </a:prstGeom>
        </p:spPr>
      </p:pic>
      <p:pic>
        <p:nvPicPr>
          <p:cNvPr id="14" name="Grafik 13">
            <a:extLst>
              <a:ext uri="{FF2B5EF4-FFF2-40B4-BE49-F238E27FC236}">
                <a16:creationId xmlns:a16="http://schemas.microsoft.com/office/drawing/2014/main" id="{D7B2E93A-C57B-EFB9-F92D-58BA5573B873}"/>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4629575" y="1165621"/>
            <a:ext cx="432603" cy="383454"/>
          </a:xfrm>
          <a:prstGeom prst="rect">
            <a:avLst/>
          </a:prstGeom>
        </p:spPr>
      </p:pic>
    </p:spTree>
    <p:extLst>
      <p:ext uri="{BB962C8B-B14F-4D97-AF65-F5344CB8AC3E}">
        <p14:creationId xmlns:p14="http://schemas.microsoft.com/office/powerpoint/2010/main" val="71174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08C9C41-C1A6-EA53-79BB-4806176564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DE1B5BE7-F0BA-E198-DA4B-64B183AEFB2A}"/>
              </a:ext>
            </a:extLst>
          </p:cNvPr>
          <p:cNvSpPr txBox="1"/>
          <p:nvPr/>
        </p:nvSpPr>
        <p:spPr>
          <a:xfrm>
            <a:off x="246898" y="155527"/>
            <a:ext cx="5849102" cy="984885"/>
          </a:xfrm>
          <a:prstGeom prst="rect">
            <a:avLst/>
          </a:prstGeom>
          <a:noFill/>
        </p:spPr>
        <p:txBody>
          <a:bodyPr wrap="none" rtlCol="0">
            <a:spAutoFit/>
          </a:bodyPr>
          <a:lstStyle/>
          <a:p>
            <a:r>
              <a:rPr lang="de-DE" sz="3200" b="1" dirty="0"/>
              <a:t>2. Tag: Horn- Bad Driburg (25 km)</a:t>
            </a:r>
          </a:p>
          <a:p>
            <a:r>
              <a:rPr lang="de-DE" sz="2600" dirty="0"/>
              <a:t>Freitag, 17.Februar 2023  </a:t>
            </a:r>
          </a:p>
        </p:txBody>
      </p:sp>
      <p:sp>
        <p:nvSpPr>
          <p:cNvPr id="5" name="Textfeld 4">
            <a:extLst>
              <a:ext uri="{FF2B5EF4-FFF2-40B4-BE49-F238E27FC236}">
                <a16:creationId xmlns:a16="http://schemas.microsoft.com/office/drawing/2014/main" id="{944CF27C-F74D-0DD3-C121-95A5E9A2ADCF}"/>
              </a:ext>
            </a:extLst>
          </p:cNvPr>
          <p:cNvSpPr txBox="1"/>
          <p:nvPr/>
        </p:nvSpPr>
        <p:spPr>
          <a:xfrm>
            <a:off x="5690682" y="5881522"/>
            <a:ext cx="6196518" cy="707886"/>
          </a:xfrm>
          <a:prstGeom prst="rect">
            <a:avLst/>
          </a:prstGeom>
          <a:noFill/>
        </p:spPr>
        <p:txBody>
          <a:bodyPr wrap="square" rtlCol="0">
            <a:spAutoFit/>
          </a:bodyPr>
          <a:lstStyle/>
          <a:p>
            <a:r>
              <a:rPr lang="de-DE" sz="2000" i="1" dirty="0">
                <a:solidFill>
                  <a:schemeClr val="bg1"/>
                </a:solidFill>
              </a:rPr>
              <a:t>Nach dem Frühstück nur ein ganz kurzer Gang durch den Ort – es regnet ….</a:t>
            </a:r>
            <a:endParaRPr lang="de-DE" dirty="0">
              <a:solidFill>
                <a:schemeClr val="bg1"/>
              </a:solidFill>
            </a:endParaRPr>
          </a:p>
        </p:txBody>
      </p:sp>
    </p:spTree>
    <p:extLst>
      <p:ext uri="{BB962C8B-B14F-4D97-AF65-F5344CB8AC3E}">
        <p14:creationId xmlns:p14="http://schemas.microsoft.com/office/powerpoint/2010/main" val="302649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1C6458E-D1E8-27D6-2012-BDD3B876BF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1" y="0"/>
            <a:ext cx="12185233" cy="6869126"/>
          </a:xfrm>
          <a:prstGeom prst="rect">
            <a:avLst/>
          </a:prstGeom>
        </p:spPr>
      </p:pic>
    </p:spTree>
    <p:extLst>
      <p:ext uri="{BB962C8B-B14F-4D97-AF65-F5344CB8AC3E}">
        <p14:creationId xmlns:p14="http://schemas.microsoft.com/office/powerpoint/2010/main" val="2261079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4B911CB-C17E-3365-A2B3-371CEE3684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pic>
        <p:nvPicPr>
          <p:cNvPr id="6" name="Grafik 5">
            <a:extLst>
              <a:ext uri="{FF2B5EF4-FFF2-40B4-BE49-F238E27FC236}">
                <a16:creationId xmlns:a16="http://schemas.microsoft.com/office/drawing/2014/main" id="{EFC9C2F4-2EA7-0E08-93A1-5867592DAC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23186" y="2009697"/>
            <a:ext cx="2127819" cy="3258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9D336E93-FFB8-213C-0C09-AAB805A6AC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40995" y="2830748"/>
            <a:ext cx="2636197" cy="2553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909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500" fill="hold"/>
                                        <p:tgtEl>
                                          <p:spTgt spid="7"/>
                                        </p:tgtEl>
                                        <p:attrNameLst>
                                          <p:attrName>ppt_w</p:attrName>
                                        </p:attrNameLst>
                                      </p:cBhvr>
                                      <p:tavLst>
                                        <p:tav tm="0">
                                          <p:val>
                                            <p:fltVal val="0"/>
                                          </p:val>
                                        </p:tav>
                                        <p:tav tm="100000">
                                          <p:val>
                                            <p:strVal val="#ppt_w"/>
                                          </p:val>
                                        </p:tav>
                                      </p:tavLst>
                                    </p:anim>
                                    <p:anim calcmode="lin" valueType="num">
                                      <p:cBhvr>
                                        <p:cTn id="15" dur="1500" fill="hold"/>
                                        <p:tgtEl>
                                          <p:spTgt spid="7"/>
                                        </p:tgtEl>
                                        <p:attrNameLst>
                                          <p:attrName>ppt_h</p:attrName>
                                        </p:attrNameLst>
                                      </p:cBhvr>
                                      <p:tavLst>
                                        <p:tav tm="0">
                                          <p:val>
                                            <p:fltVal val="0"/>
                                          </p:val>
                                        </p:tav>
                                        <p:tav tm="100000">
                                          <p:val>
                                            <p:strVal val="#ppt_h"/>
                                          </p:val>
                                        </p:tav>
                                      </p:tavLst>
                                    </p:anim>
                                    <p:animEffect transition="in" filter="fade">
                                      <p:cBhvr>
                                        <p:cTn id="16"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D65F7B0-76F4-FE30-6ABF-45C49E8142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pic>
        <p:nvPicPr>
          <p:cNvPr id="3" name="Grafik 2">
            <a:extLst>
              <a:ext uri="{FF2B5EF4-FFF2-40B4-BE49-F238E27FC236}">
                <a16:creationId xmlns:a16="http://schemas.microsoft.com/office/drawing/2014/main" id="{58D9877A-ABF6-1F76-D4E6-822C7FA0CA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5"/>
          <a:stretch/>
        </p:blipFill>
        <p:spPr>
          <a:xfrm rot="5400000">
            <a:off x="-835427" y="1425157"/>
            <a:ext cx="6248363" cy="4150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9627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FEC2130-77E2-4350-C43D-D23FF18E8B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1BD5014F-34E9-CC4A-2142-0FC71F0F14D9}"/>
              </a:ext>
            </a:extLst>
          </p:cNvPr>
          <p:cNvSpPr txBox="1"/>
          <p:nvPr/>
        </p:nvSpPr>
        <p:spPr>
          <a:xfrm>
            <a:off x="301557" y="5700409"/>
            <a:ext cx="10516084" cy="830997"/>
          </a:xfrm>
          <a:prstGeom prst="rect">
            <a:avLst/>
          </a:prstGeom>
          <a:noFill/>
        </p:spPr>
        <p:txBody>
          <a:bodyPr wrap="none" rtlCol="0">
            <a:spAutoFit/>
          </a:bodyPr>
          <a:lstStyle/>
          <a:p>
            <a:r>
              <a:rPr lang="de-DE" sz="2400" dirty="0">
                <a:solidFill>
                  <a:schemeClr val="bg1"/>
                </a:solidFill>
              </a:rPr>
              <a:t>An sich ist das Silberbachtal eins der landschaftlichen Highlights des </a:t>
            </a:r>
            <a:r>
              <a:rPr lang="de-DE" sz="2400" dirty="0" err="1">
                <a:solidFill>
                  <a:schemeClr val="bg1"/>
                </a:solidFill>
              </a:rPr>
              <a:t>Eggeweges</a:t>
            </a:r>
            <a:r>
              <a:rPr lang="de-DE" sz="2400" dirty="0">
                <a:solidFill>
                  <a:schemeClr val="bg1"/>
                </a:solidFill>
              </a:rPr>
              <a:t> –</a:t>
            </a:r>
          </a:p>
          <a:p>
            <a:r>
              <a:rPr lang="de-DE" sz="2400" dirty="0">
                <a:solidFill>
                  <a:schemeClr val="bg1"/>
                </a:solidFill>
              </a:rPr>
              <a:t>Aber  - wie so häufig …… der Borkenkäfer …..</a:t>
            </a:r>
          </a:p>
        </p:txBody>
      </p:sp>
    </p:spTree>
    <p:extLst>
      <p:ext uri="{BB962C8B-B14F-4D97-AF65-F5344CB8AC3E}">
        <p14:creationId xmlns:p14="http://schemas.microsoft.com/office/powerpoint/2010/main" val="3421800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90F4EC2-5940-4F62-C09E-C95F97839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17518" y="1648481"/>
            <a:ext cx="6040874" cy="3405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21E6C54E-70E5-6651-C7B5-B25A9A99AB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1312" y="330741"/>
            <a:ext cx="6798873" cy="3832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4F7EA2E4-0479-939E-9A50-0CE875824D6D}"/>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5400000">
            <a:off x="6075030" y="1024527"/>
            <a:ext cx="6712132" cy="3783799"/>
          </a:xfrm>
          <a:prstGeom prst="rect">
            <a:avLst/>
          </a:prstGeom>
        </p:spPr>
      </p:pic>
      <p:sp>
        <p:nvSpPr>
          <p:cNvPr id="8" name="Textfeld 7">
            <a:extLst>
              <a:ext uri="{FF2B5EF4-FFF2-40B4-BE49-F238E27FC236}">
                <a16:creationId xmlns:a16="http://schemas.microsoft.com/office/drawing/2014/main" id="{2B0779CE-EE35-2978-FD74-67123D40BBF5}"/>
              </a:ext>
            </a:extLst>
          </p:cNvPr>
          <p:cNvSpPr txBox="1"/>
          <p:nvPr/>
        </p:nvSpPr>
        <p:spPr>
          <a:xfrm>
            <a:off x="4694664" y="4438185"/>
            <a:ext cx="7406546" cy="2275335"/>
          </a:xfrm>
          <a:prstGeom prst="rect">
            <a:avLst/>
          </a:prstGeom>
          <a:noFill/>
        </p:spPr>
        <p:txBody>
          <a:bodyPr wrap="square" rtlCol="0">
            <a:spAutoFit/>
          </a:bodyPr>
          <a:lstStyle/>
          <a:p>
            <a:r>
              <a:rPr lang="de-DE" sz="2000" dirty="0"/>
              <a:t>Vom Silberbachtal auf die </a:t>
            </a:r>
            <a:br>
              <a:rPr lang="de-DE" sz="2000" dirty="0"/>
            </a:br>
            <a:r>
              <a:rPr lang="de-DE" sz="2000" dirty="0"/>
              <a:t>Lippische </a:t>
            </a:r>
            <a:r>
              <a:rPr lang="de-DE" sz="2000" dirty="0" err="1"/>
              <a:t>Velmerstot</a:t>
            </a:r>
            <a:r>
              <a:rPr lang="de-DE" sz="2000" dirty="0"/>
              <a:t> (441m). Der </a:t>
            </a:r>
            <a:r>
              <a:rPr lang="de-DE" sz="2000" dirty="0" err="1"/>
              <a:t>Eggegebirgsverein</a:t>
            </a:r>
            <a:r>
              <a:rPr lang="de-DE" sz="2000" dirty="0"/>
              <a:t>  (EGV) hat zu Beginn des 20. </a:t>
            </a:r>
            <a:r>
              <a:rPr lang="de-DE" sz="2000" dirty="0" err="1"/>
              <a:t>Jhs</a:t>
            </a:r>
            <a:r>
              <a:rPr lang="de-DE" sz="2000" dirty="0"/>
              <a:t> den Weg markiert und die Steine aufgestellt – mit für heutige Ohren  etwas irritierenden Inschriften ….</a:t>
            </a:r>
          </a:p>
          <a:p>
            <a:r>
              <a:rPr lang="de-DE" sz="2000" dirty="0"/>
              <a:t>Der Name ‚</a:t>
            </a:r>
            <a:r>
              <a:rPr lang="de-DE" sz="2000" dirty="0" err="1"/>
              <a:t>Velmerstot</a:t>
            </a:r>
            <a:r>
              <a:rPr lang="de-DE" sz="2000" dirty="0"/>
              <a:t>‘ hat übrigens nichts mit „Tod“ zu tun:  er entstand aus der Bezeichnung des nahen Orts Veldrom:  </a:t>
            </a:r>
            <a:r>
              <a:rPr lang="de-DE" sz="2000" dirty="0" err="1"/>
              <a:t>Feldrom</a:t>
            </a:r>
            <a:r>
              <a:rPr lang="de-DE" sz="2000" dirty="0"/>
              <a:t> heißt Felder zu </a:t>
            </a:r>
            <a:r>
              <a:rPr lang="de-DE" sz="2000" dirty="0" err="1"/>
              <a:t>Drohme</a:t>
            </a:r>
            <a:r>
              <a:rPr lang="de-DE" sz="2000" dirty="0"/>
              <a:t>, und der Begriff </a:t>
            </a:r>
            <a:r>
              <a:rPr lang="de-DE" sz="2000" i="1" dirty="0" err="1"/>
              <a:t>Stot</a:t>
            </a:r>
            <a:r>
              <a:rPr lang="de-DE" sz="2000" dirty="0"/>
              <a:t> steht für Steilhang. </a:t>
            </a:r>
          </a:p>
        </p:txBody>
      </p:sp>
    </p:spTree>
    <p:extLst>
      <p:ext uri="{BB962C8B-B14F-4D97-AF65-F5344CB8AC3E}">
        <p14:creationId xmlns:p14="http://schemas.microsoft.com/office/powerpoint/2010/main" val="25581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621482E-B108-EA66-B9C3-EE970DC870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7834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4F04971-424E-1245-8C8C-D6DA102F74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292105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079C3E5-F47C-D443-7F8D-E5B049C472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1017530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FBAA4A-9D6C-15EE-FEC3-EF0AFAEE57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4177455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761EF31-4CB2-7E92-E74F-A7D42B259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09" y="10160"/>
            <a:ext cx="12192000" cy="6847840"/>
          </a:xfrm>
          <a:prstGeom prst="rect">
            <a:avLst/>
          </a:prstGeom>
        </p:spPr>
      </p:pic>
    </p:spTree>
    <p:extLst>
      <p:ext uri="{BB962C8B-B14F-4D97-AF65-F5344CB8AC3E}">
        <p14:creationId xmlns:p14="http://schemas.microsoft.com/office/powerpoint/2010/main" val="4289822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1B3363F-1375-C5B0-D04C-BC7C623C68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1458905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79764E2-ABC8-D651-5EB3-7504BD1A2B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14623" y="1789081"/>
            <a:ext cx="6040874" cy="3405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F9282FDE-F599-B0C7-8879-3B584FE97F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173572" y="1653470"/>
            <a:ext cx="5419195" cy="3054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1">
            <a:extLst>
              <a:ext uri="{FF2B5EF4-FFF2-40B4-BE49-F238E27FC236}">
                <a16:creationId xmlns:a16="http://schemas.microsoft.com/office/drawing/2014/main" id="{FCE138AA-02BA-C33C-FA6F-87C8B9DECADD}"/>
              </a:ext>
            </a:extLst>
          </p:cNvPr>
          <p:cNvSpPr>
            <a:spLocks noChangeArrowheads="1"/>
          </p:cNvSpPr>
          <p:nvPr/>
        </p:nvSpPr>
        <p:spPr bwMode="auto">
          <a:xfrm>
            <a:off x="7843734" y="471341"/>
            <a:ext cx="374514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Arial" panose="020B0604020202020204" pitchFamily="34" charset="0"/>
              </a:rPr>
              <a:t>Die südliche </a:t>
            </a:r>
            <a:r>
              <a:rPr kumimoji="0" lang="de-DE" altLang="de-DE" sz="1800" b="0" i="1" u="none" strike="noStrike" cap="none" normalizeH="0" baseline="0" dirty="0">
                <a:ln>
                  <a:noFill/>
                </a:ln>
                <a:solidFill>
                  <a:schemeClr val="tx1"/>
                </a:solidFill>
                <a:effectLst/>
                <a:latin typeface="Arial" panose="020B0604020202020204" pitchFamily="34" charset="0"/>
              </a:rPr>
              <a:t>Preußische </a:t>
            </a:r>
            <a:r>
              <a:rPr kumimoji="0" lang="de-DE" altLang="de-DE" sz="1800" b="0" i="1" u="none" strike="noStrike" cap="none" normalizeH="0" baseline="0" dirty="0" err="1">
                <a:ln>
                  <a:noFill/>
                </a:ln>
                <a:solidFill>
                  <a:schemeClr val="tx1"/>
                </a:solidFill>
                <a:effectLst/>
                <a:latin typeface="Arial" panose="020B0604020202020204" pitchFamily="34" charset="0"/>
              </a:rPr>
              <a:t>Velmerstot</a:t>
            </a:r>
            <a:r>
              <a:rPr kumimoji="0" lang="de-DE" altLang="de-DE" sz="1800" b="0" i="0" u="none" strike="noStrike" cap="none" normalizeH="0" baseline="0" dirty="0">
                <a:ln>
                  <a:noFill/>
                </a:ln>
                <a:solidFill>
                  <a:schemeClr val="tx1"/>
                </a:solidFill>
                <a:effectLst/>
                <a:latin typeface="Arial" panose="020B0604020202020204" pitchFamily="34" charset="0"/>
              </a:rPr>
              <a:t> (468m) ist der höchste Berg des </a:t>
            </a:r>
            <a:r>
              <a:rPr kumimoji="0" lang="de-DE" altLang="de-DE" sz="1800" b="0" i="0" u="none" strike="noStrike" cap="none" normalizeH="0" baseline="0" dirty="0" err="1">
                <a:ln>
                  <a:noFill/>
                </a:ln>
                <a:solidFill>
                  <a:schemeClr val="tx1"/>
                </a:solidFill>
                <a:effectLst/>
                <a:latin typeface="Arial" panose="020B0604020202020204" pitchFamily="34" charset="0"/>
              </a:rPr>
              <a:t>Eggegebirges</a:t>
            </a:r>
            <a:r>
              <a:rPr kumimoji="0" lang="de-DE" altLang="de-DE" sz="1800" b="0" i="0" u="none" strike="noStrike" cap="none" normalizeH="0" baseline="0" dirty="0">
                <a:ln>
                  <a:noFill/>
                </a:ln>
                <a:solidFill>
                  <a:schemeClr val="tx1"/>
                </a:solidFill>
                <a:effectLst/>
                <a:latin typeface="Arial" panose="020B0604020202020204" pitchFamily="34" charset="0"/>
              </a:rPr>
              <a:t>. Von 1964  bis 1994 nutzten niederländische NATO-Truppen die </a:t>
            </a:r>
            <a:r>
              <a:rPr kumimoji="0" lang="de-DE" altLang="de-DE" sz="1800" b="0" i="1" u="none" strike="noStrike" cap="none" normalizeH="0" baseline="0" dirty="0">
                <a:ln>
                  <a:noFill/>
                </a:ln>
                <a:solidFill>
                  <a:schemeClr val="tx1"/>
                </a:solidFill>
                <a:effectLst/>
                <a:latin typeface="Arial" panose="020B0604020202020204" pitchFamily="34" charset="0"/>
              </a:rPr>
              <a:t>Preußische </a:t>
            </a:r>
            <a:r>
              <a:rPr kumimoji="0" lang="de-DE" altLang="de-DE" sz="1800" b="0" i="1" u="none" strike="noStrike" cap="none" normalizeH="0" baseline="0" dirty="0" err="1">
                <a:ln>
                  <a:noFill/>
                </a:ln>
                <a:solidFill>
                  <a:schemeClr val="tx1"/>
                </a:solidFill>
                <a:effectLst/>
                <a:latin typeface="Arial" panose="020B0604020202020204" pitchFamily="34" charset="0"/>
              </a:rPr>
              <a:t>Velmerstot</a:t>
            </a:r>
            <a:r>
              <a:rPr lang="de-DE" altLang="de-DE" dirty="0">
                <a:latin typeface="Arial" panose="020B0604020202020204" pitchFamily="34" charset="0"/>
              </a:rPr>
              <a:t> als Militärbasis, aktuell ist hier ein Knotenpunkt mehrerer Fernwanderwege.</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8" name="Grafik 7">
            <a:extLst>
              <a:ext uri="{FF2B5EF4-FFF2-40B4-BE49-F238E27FC236}">
                <a16:creationId xmlns:a16="http://schemas.microsoft.com/office/drawing/2014/main" id="{064C8E1F-AD66-4611-DC01-9ECB3D9F76B0}"/>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4643051">
            <a:off x="6836917" y="2975933"/>
            <a:ext cx="7825730" cy="4411563"/>
          </a:xfrm>
          <a:prstGeom prst="rect">
            <a:avLst/>
          </a:prstGeom>
        </p:spPr>
      </p:pic>
    </p:spTree>
    <p:extLst>
      <p:ext uri="{BB962C8B-B14F-4D97-AF65-F5344CB8AC3E}">
        <p14:creationId xmlns:p14="http://schemas.microsoft.com/office/powerpoint/2010/main" val="1273443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15FE71F-AF84-D074-E830-79C285D316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2456926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B01BB7-7DE2-C963-6A30-424518EAB6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A1A68200-1316-D889-FCCD-72A149D06D52}"/>
              </a:ext>
            </a:extLst>
          </p:cNvPr>
          <p:cNvSpPr txBox="1"/>
          <p:nvPr/>
        </p:nvSpPr>
        <p:spPr>
          <a:xfrm>
            <a:off x="4212076" y="5826869"/>
            <a:ext cx="7756932" cy="523220"/>
          </a:xfrm>
          <a:prstGeom prst="rect">
            <a:avLst/>
          </a:prstGeom>
          <a:noFill/>
        </p:spPr>
        <p:txBody>
          <a:bodyPr wrap="none" rtlCol="0">
            <a:spAutoFit/>
          </a:bodyPr>
          <a:lstStyle/>
          <a:p>
            <a:r>
              <a:rPr lang="de-DE" sz="2800" i="1" dirty="0">
                <a:solidFill>
                  <a:schemeClr val="bg1"/>
                </a:solidFill>
              </a:rPr>
              <a:t>… man kann sogar das Hermannsdenkmal erahnen !</a:t>
            </a:r>
          </a:p>
        </p:txBody>
      </p:sp>
    </p:spTree>
    <p:extLst>
      <p:ext uri="{BB962C8B-B14F-4D97-AF65-F5344CB8AC3E}">
        <p14:creationId xmlns:p14="http://schemas.microsoft.com/office/powerpoint/2010/main" val="99846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EA203E0-8477-48E7-8C9E-E2653482CC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930324" y="2120905"/>
            <a:ext cx="5571320" cy="3140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feld 6">
            <a:extLst>
              <a:ext uri="{FF2B5EF4-FFF2-40B4-BE49-F238E27FC236}">
                <a16:creationId xmlns:a16="http://schemas.microsoft.com/office/drawing/2014/main" id="{71D68665-3D02-7062-0EBA-3FE22C67EEDC}"/>
              </a:ext>
            </a:extLst>
          </p:cNvPr>
          <p:cNvSpPr txBox="1"/>
          <p:nvPr/>
        </p:nvSpPr>
        <p:spPr>
          <a:xfrm>
            <a:off x="7145636" y="350310"/>
            <a:ext cx="2515689" cy="400110"/>
          </a:xfrm>
          <a:prstGeom prst="rect">
            <a:avLst/>
          </a:prstGeom>
          <a:noFill/>
        </p:spPr>
        <p:txBody>
          <a:bodyPr wrap="none" rtlCol="0">
            <a:spAutoFit/>
          </a:bodyPr>
          <a:lstStyle/>
          <a:p>
            <a:r>
              <a:rPr lang="de-DE" sz="2000" b="1" dirty="0" err="1"/>
              <a:t>Feldromer</a:t>
            </a:r>
            <a:r>
              <a:rPr lang="de-DE" sz="2000" b="1" dirty="0"/>
              <a:t> Kreuz 1826</a:t>
            </a:r>
          </a:p>
        </p:txBody>
      </p:sp>
      <p:pic>
        <p:nvPicPr>
          <p:cNvPr id="10" name="Grafik 9">
            <a:extLst>
              <a:ext uri="{FF2B5EF4-FFF2-40B4-BE49-F238E27FC236}">
                <a16:creationId xmlns:a16="http://schemas.microsoft.com/office/drawing/2014/main" id="{F8E97EA4-5C0D-A5BD-113C-24400FF3FE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994705" y="4169309"/>
            <a:ext cx="3173627" cy="2683318"/>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feld 7">
            <a:extLst>
              <a:ext uri="{FF2B5EF4-FFF2-40B4-BE49-F238E27FC236}">
                <a16:creationId xmlns:a16="http://schemas.microsoft.com/office/drawing/2014/main" id="{E2D6E3E6-4510-EFBE-74FC-F8BAE9616C8D}"/>
              </a:ext>
            </a:extLst>
          </p:cNvPr>
          <p:cNvSpPr txBox="1"/>
          <p:nvPr/>
        </p:nvSpPr>
        <p:spPr>
          <a:xfrm>
            <a:off x="6947432" y="4706730"/>
            <a:ext cx="1768552" cy="2031325"/>
          </a:xfrm>
          <a:prstGeom prst="rect">
            <a:avLst/>
          </a:prstGeom>
          <a:solidFill>
            <a:schemeClr val="accent6">
              <a:lumMod val="40000"/>
              <a:lumOff val="60000"/>
            </a:schemeClr>
          </a:solidFill>
          <a:ln>
            <a:solidFill>
              <a:srgbClr val="333333"/>
            </a:solidFill>
          </a:ln>
        </p:spPr>
        <p:txBody>
          <a:bodyPr wrap="square" rtlCol="0">
            <a:spAutoFit/>
          </a:bodyPr>
          <a:lstStyle/>
          <a:p>
            <a:r>
              <a:rPr lang="de-DE" dirty="0"/>
              <a:t>O, du geduldiger Herr Jesus Christ, der du für uns am Kreuz gestorben bist, erbarme dich unser. A O 1826</a:t>
            </a:r>
          </a:p>
        </p:txBody>
      </p:sp>
      <p:pic>
        <p:nvPicPr>
          <p:cNvPr id="12" name="Grafik 11">
            <a:extLst>
              <a:ext uri="{FF2B5EF4-FFF2-40B4-BE49-F238E27FC236}">
                <a16:creationId xmlns:a16="http://schemas.microsoft.com/office/drawing/2014/main" id="{79268DD2-FA9F-6DDC-391F-287A5240AF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758412" y="1999582"/>
            <a:ext cx="5726494" cy="3228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feld 15">
            <a:extLst>
              <a:ext uri="{FF2B5EF4-FFF2-40B4-BE49-F238E27FC236}">
                <a16:creationId xmlns:a16="http://schemas.microsoft.com/office/drawing/2014/main" id="{DED24712-AE4B-1637-6F4F-1994FD77401F}"/>
              </a:ext>
            </a:extLst>
          </p:cNvPr>
          <p:cNvSpPr txBox="1"/>
          <p:nvPr/>
        </p:nvSpPr>
        <p:spPr>
          <a:xfrm>
            <a:off x="303085" y="1854174"/>
            <a:ext cx="2362453" cy="4708981"/>
          </a:xfrm>
          <a:prstGeom prst="rect">
            <a:avLst/>
          </a:prstGeom>
          <a:noFill/>
        </p:spPr>
        <p:txBody>
          <a:bodyPr wrap="square">
            <a:spAutoFit/>
          </a:bodyPr>
          <a:lstStyle/>
          <a:p>
            <a:r>
              <a:rPr lang="de-DE" sz="2000" dirty="0"/>
              <a:t>Der </a:t>
            </a:r>
            <a:r>
              <a:rPr lang="de-DE" sz="2000" b="1" dirty="0"/>
              <a:t>Pater-Beda-Gedenkstein, </a:t>
            </a:r>
            <a:r>
              <a:rPr lang="de-DE" sz="2000" dirty="0"/>
              <a:t>der 1948 aufgestellt wurde, soll das Gedenken an den großen Heimatfreund, Förderer des </a:t>
            </a:r>
            <a:r>
              <a:rPr lang="de-DE" sz="2000" dirty="0" err="1"/>
              <a:t>Eggegebirgsvereins</a:t>
            </a:r>
            <a:r>
              <a:rPr lang="de-DE" sz="2000" dirty="0"/>
              <a:t> und Seelsorger der Gemeinden </a:t>
            </a:r>
            <a:r>
              <a:rPr lang="de-DE" sz="2000" dirty="0" err="1"/>
              <a:t>Feldrom</a:t>
            </a:r>
            <a:r>
              <a:rPr lang="de-DE" sz="2000" dirty="0"/>
              <a:t> und Kempen, </a:t>
            </a:r>
            <a:r>
              <a:rPr lang="de-DE" sz="2000" dirty="0" err="1"/>
              <a:t>Eggepater</a:t>
            </a:r>
            <a:r>
              <a:rPr lang="de-DE" sz="2000" dirty="0"/>
              <a:t> Dr. Beda Kleinschmidt (OFM), wachhalten</a:t>
            </a:r>
          </a:p>
        </p:txBody>
      </p:sp>
    </p:spTree>
    <p:extLst>
      <p:ext uri="{BB962C8B-B14F-4D97-AF65-F5344CB8AC3E}">
        <p14:creationId xmlns:p14="http://schemas.microsoft.com/office/powerpoint/2010/main" val="193055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250" fill="hold"/>
                                        <p:tgtEl>
                                          <p:spTgt spid="10"/>
                                        </p:tgtEl>
                                        <p:attrNameLst>
                                          <p:attrName>ppt_w</p:attrName>
                                        </p:attrNameLst>
                                      </p:cBhvr>
                                      <p:tavLst>
                                        <p:tav tm="0">
                                          <p:val>
                                            <p:fltVal val="0"/>
                                          </p:val>
                                        </p:tav>
                                        <p:tav tm="100000">
                                          <p:val>
                                            <p:strVal val="#ppt_w"/>
                                          </p:val>
                                        </p:tav>
                                      </p:tavLst>
                                    </p:anim>
                                    <p:anim calcmode="lin" valueType="num">
                                      <p:cBhvr>
                                        <p:cTn id="8" dur="1250" fill="hold"/>
                                        <p:tgtEl>
                                          <p:spTgt spid="10"/>
                                        </p:tgtEl>
                                        <p:attrNameLst>
                                          <p:attrName>ppt_h</p:attrName>
                                        </p:attrNameLst>
                                      </p:cBhvr>
                                      <p:tavLst>
                                        <p:tav tm="0">
                                          <p:val>
                                            <p:fltVal val="0"/>
                                          </p:val>
                                        </p:tav>
                                        <p:tav tm="100000">
                                          <p:val>
                                            <p:strVal val="#ppt_h"/>
                                          </p:val>
                                        </p:tav>
                                      </p:tavLst>
                                    </p:anim>
                                    <p:animEffect transition="in" filter="fade">
                                      <p:cBhvr>
                                        <p:cTn id="9" dur="1250"/>
                                        <p:tgtEl>
                                          <p:spTgt spid="10"/>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C0F65B9-9FAE-DCB0-2282-EE21B836D9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pic>
        <p:nvPicPr>
          <p:cNvPr id="4" name="Grafik 3">
            <a:extLst>
              <a:ext uri="{FF2B5EF4-FFF2-40B4-BE49-F238E27FC236}">
                <a16:creationId xmlns:a16="http://schemas.microsoft.com/office/drawing/2014/main" id="{67108AAD-BF23-282D-053D-5D1102AAD1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914" y="326765"/>
            <a:ext cx="4105074" cy="6204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941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318A55-022B-CBF7-CA70-B9289346BA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46712" y="1477844"/>
            <a:ext cx="5422614" cy="3056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CD65A9E6-4F36-5C30-C198-E6BE8ABA66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845494" y="1477844"/>
            <a:ext cx="5422614" cy="3056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3D6FBECA-3AA3-B6CC-D0F0-0B925DA94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437699" y="1477845"/>
            <a:ext cx="5422614" cy="3056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feld 7">
            <a:extLst>
              <a:ext uri="{FF2B5EF4-FFF2-40B4-BE49-F238E27FC236}">
                <a16:creationId xmlns:a16="http://schemas.microsoft.com/office/drawing/2014/main" id="{B2FD2C56-27AE-84B8-BC38-96A72C164833}"/>
              </a:ext>
            </a:extLst>
          </p:cNvPr>
          <p:cNvSpPr txBox="1"/>
          <p:nvPr/>
        </p:nvSpPr>
        <p:spPr>
          <a:xfrm>
            <a:off x="760638" y="6132143"/>
            <a:ext cx="11331820" cy="430887"/>
          </a:xfrm>
          <a:prstGeom prst="rect">
            <a:avLst/>
          </a:prstGeom>
          <a:noFill/>
        </p:spPr>
        <p:txBody>
          <a:bodyPr wrap="none" rtlCol="0">
            <a:spAutoFit/>
          </a:bodyPr>
          <a:lstStyle/>
          <a:p>
            <a:r>
              <a:rPr lang="de-DE" sz="2200" dirty="0"/>
              <a:t>Grenzsteine am </a:t>
            </a:r>
            <a:r>
              <a:rPr lang="de-DE" sz="2200" dirty="0" err="1"/>
              <a:t>Eggeweg</a:t>
            </a:r>
            <a:r>
              <a:rPr lang="de-DE" sz="2200" dirty="0"/>
              <a:t>: …. Das Paderborner Kreuz, die Lippische Rose und der preußische Adler</a:t>
            </a:r>
          </a:p>
        </p:txBody>
      </p:sp>
    </p:spTree>
    <p:extLst>
      <p:ext uri="{BB962C8B-B14F-4D97-AF65-F5344CB8AC3E}">
        <p14:creationId xmlns:p14="http://schemas.microsoft.com/office/powerpoint/2010/main" val="1327783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796973-F3A9-3F32-F1C4-5BD1B06BA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112323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0AEBB7F-8AFD-295D-F8C6-453699424E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928628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18D3D1-34E8-F8C0-348E-32043FCEF2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231822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F1F5958-CCC5-41F5-3297-6894764957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1380135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5F33BD3-D62B-8BA5-884E-FEB024B351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257C66F7-C89A-FEE8-E343-E1932F8F0CE7}"/>
              </a:ext>
            </a:extLst>
          </p:cNvPr>
          <p:cNvSpPr txBox="1"/>
          <p:nvPr/>
        </p:nvSpPr>
        <p:spPr>
          <a:xfrm>
            <a:off x="5817139" y="5904690"/>
            <a:ext cx="6780180" cy="523220"/>
          </a:xfrm>
          <a:prstGeom prst="rect">
            <a:avLst/>
          </a:prstGeom>
          <a:noFill/>
        </p:spPr>
        <p:txBody>
          <a:bodyPr wrap="square" rtlCol="0">
            <a:spAutoFit/>
          </a:bodyPr>
          <a:lstStyle/>
          <a:p>
            <a:r>
              <a:rPr lang="de-DE" sz="2800" dirty="0">
                <a:solidFill>
                  <a:schemeClr val="bg1"/>
                </a:solidFill>
              </a:rPr>
              <a:t>Eisenbahnviadukt in Altenbeken (1851-53)</a:t>
            </a:r>
          </a:p>
        </p:txBody>
      </p:sp>
    </p:spTree>
    <p:extLst>
      <p:ext uri="{BB962C8B-B14F-4D97-AF65-F5344CB8AC3E}">
        <p14:creationId xmlns:p14="http://schemas.microsoft.com/office/powerpoint/2010/main" val="4219765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A81B55-CFFF-3F10-F45B-1373D5507B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805242" y="3698243"/>
            <a:ext cx="3753859" cy="2116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B3326B39-8BE0-8E8A-23B5-6EC719BCC6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5345" y="320844"/>
            <a:ext cx="7037075" cy="6408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feld 5">
            <a:extLst>
              <a:ext uri="{FF2B5EF4-FFF2-40B4-BE49-F238E27FC236}">
                <a16:creationId xmlns:a16="http://schemas.microsoft.com/office/drawing/2014/main" id="{31EBD05D-64BB-2E9B-CF73-2765886E03B2}"/>
              </a:ext>
            </a:extLst>
          </p:cNvPr>
          <p:cNvSpPr txBox="1"/>
          <p:nvPr/>
        </p:nvSpPr>
        <p:spPr>
          <a:xfrm>
            <a:off x="99220" y="57486"/>
            <a:ext cx="3897549" cy="1107996"/>
          </a:xfrm>
          <a:prstGeom prst="rect">
            <a:avLst/>
          </a:prstGeom>
          <a:noFill/>
        </p:spPr>
        <p:txBody>
          <a:bodyPr wrap="square" rtlCol="0">
            <a:spAutoFit/>
          </a:bodyPr>
          <a:lstStyle/>
          <a:p>
            <a:r>
              <a:rPr lang="de-DE" sz="2200" b="1" dirty="0"/>
              <a:t>In Erinnerung an die optische Telegrafenstation am Rehberg (1833-1849)</a:t>
            </a:r>
          </a:p>
        </p:txBody>
      </p:sp>
      <p:sp>
        <p:nvSpPr>
          <p:cNvPr id="7" name="Textfeld 6">
            <a:extLst>
              <a:ext uri="{FF2B5EF4-FFF2-40B4-BE49-F238E27FC236}">
                <a16:creationId xmlns:a16="http://schemas.microsoft.com/office/drawing/2014/main" id="{C1B86E20-5ED9-A0C0-FC41-FE4EF6F04B34}"/>
              </a:ext>
            </a:extLst>
          </p:cNvPr>
          <p:cNvSpPr txBox="1"/>
          <p:nvPr/>
        </p:nvSpPr>
        <p:spPr>
          <a:xfrm>
            <a:off x="99220" y="1185761"/>
            <a:ext cx="4209569" cy="5355312"/>
          </a:xfrm>
          <a:prstGeom prst="rect">
            <a:avLst/>
          </a:prstGeom>
          <a:noFill/>
        </p:spPr>
        <p:txBody>
          <a:bodyPr wrap="square" rtlCol="0">
            <a:spAutoFit/>
          </a:bodyPr>
          <a:lstStyle/>
          <a:p>
            <a:r>
              <a:rPr lang="de-DE" dirty="0"/>
              <a:t>Nach dem Wiener Kongress 1815 kamen Westfalen und das Rheinland zu Preußen. Zur schnelleren Nachrichtenübermittlung wurde diese Linie gebaut, die bis 1850, bis zur Installation des elektromagnetischen Telegrafensystem, das </a:t>
            </a:r>
            <a:br>
              <a:rPr lang="de-DE" dirty="0"/>
            </a:br>
            <a:r>
              <a:rPr lang="de-DE" dirty="0"/>
              <a:t>auch nachts </a:t>
            </a:r>
            <a:br>
              <a:rPr lang="de-DE" dirty="0"/>
            </a:br>
            <a:r>
              <a:rPr lang="de-DE" dirty="0"/>
              <a:t>funktionierte, in Betrieb</a:t>
            </a:r>
            <a:br>
              <a:rPr lang="de-DE" dirty="0"/>
            </a:br>
            <a:r>
              <a:rPr lang="de-DE" dirty="0"/>
              <a:t>blieb. Die Linie wurde </a:t>
            </a:r>
            <a:br>
              <a:rPr lang="de-DE" dirty="0"/>
            </a:br>
            <a:r>
              <a:rPr lang="de-DE" dirty="0"/>
              <a:t>nur für Staats-</a:t>
            </a:r>
            <a:br>
              <a:rPr lang="de-DE" dirty="0"/>
            </a:br>
            <a:r>
              <a:rPr lang="de-DE" dirty="0" err="1"/>
              <a:t>korrespondenz</a:t>
            </a:r>
            <a:r>
              <a:rPr lang="de-DE" dirty="0"/>
              <a:t> genutzt – </a:t>
            </a:r>
          </a:p>
          <a:p>
            <a:r>
              <a:rPr lang="de-DE" dirty="0"/>
              <a:t>obwohl von Seiten der </a:t>
            </a:r>
            <a:br>
              <a:rPr lang="de-DE" dirty="0"/>
            </a:br>
            <a:r>
              <a:rPr lang="de-DE" dirty="0"/>
              <a:t>Kaufleute (Börsen- </a:t>
            </a:r>
            <a:br>
              <a:rPr lang="de-DE" dirty="0"/>
            </a:br>
            <a:r>
              <a:rPr lang="de-DE" dirty="0" err="1"/>
              <a:t>nachrichten</a:t>
            </a:r>
            <a:r>
              <a:rPr lang="de-DE" dirty="0"/>
              <a:t> …) </a:t>
            </a:r>
            <a:br>
              <a:rPr lang="de-DE" dirty="0"/>
            </a:br>
            <a:r>
              <a:rPr lang="de-DE" dirty="0"/>
              <a:t>ein erheblicher Bedarf </a:t>
            </a:r>
            <a:br>
              <a:rPr lang="de-DE" dirty="0"/>
            </a:br>
            <a:r>
              <a:rPr lang="de-DE" dirty="0"/>
              <a:t>bestand. </a:t>
            </a:r>
            <a:br>
              <a:rPr lang="de-DE" dirty="0"/>
            </a:br>
            <a:r>
              <a:rPr lang="de-DE" dirty="0"/>
              <a:t>Bei gutem Wetter</a:t>
            </a:r>
            <a:br>
              <a:rPr lang="de-DE" dirty="0"/>
            </a:br>
            <a:r>
              <a:rPr lang="de-DE" dirty="0"/>
              <a:t>brauchte eine Depesche </a:t>
            </a:r>
            <a:br>
              <a:rPr lang="de-DE" dirty="0"/>
            </a:br>
            <a:r>
              <a:rPr lang="de-DE" dirty="0"/>
              <a:t>ca. 1.5 Stunden. </a:t>
            </a:r>
          </a:p>
        </p:txBody>
      </p:sp>
    </p:spTree>
    <p:extLst>
      <p:ext uri="{BB962C8B-B14F-4D97-AF65-F5344CB8AC3E}">
        <p14:creationId xmlns:p14="http://schemas.microsoft.com/office/powerpoint/2010/main" val="2732042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F4795B6-D044-0B40-4B84-ED748F8266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505678" y="1649531"/>
            <a:ext cx="6313248" cy="3558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0743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519708D-4B22-CD7E-3A60-F54EAAFA42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F0D19EA9-0442-42A1-2E1A-7BD2A0982F14}"/>
              </a:ext>
            </a:extLst>
          </p:cNvPr>
          <p:cNvSpPr txBox="1"/>
          <p:nvPr/>
        </p:nvSpPr>
        <p:spPr>
          <a:xfrm>
            <a:off x="787940" y="5680953"/>
            <a:ext cx="2168351" cy="584775"/>
          </a:xfrm>
          <a:prstGeom prst="rect">
            <a:avLst/>
          </a:prstGeom>
          <a:noFill/>
        </p:spPr>
        <p:txBody>
          <a:bodyPr wrap="none" rtlCol="0">
            <a:spAutoFit/>
          </a:bodyPr>
          <a:lstStyle/>
          <a:p>
            <a:r>
              <a:rPr lang="de-DE" sz="3200" dirty="0">
                <a:solidFill>
                  <a:schemeClr val="bg1"/>
                </a:solidFill>
              </a:rPr>
              <a:t>Bad Driburg</a:t>
            </a:r>
          </a:p>
        </p:txBody>
      </p:sp>
    </p:spTree>
    <p:extLst>
      <p:ext uri="{BB962C8B-B14F-4D97-AF65-F5344CB8AC3E}">
        <p14:creationId xmlns:p14="http://schemas.microsoft.com/office/powerpoint/2010/main" val="3318179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C1BA646-9BAC-2053-2A3F-D21DED79BB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1019" y="290125"/>
            <a:ext cx="5963866" cy="3389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9C7B76FA-D4F8-3930-ABFA-D653455F1A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1276" y="902790"/>
            <a:ext cx="4165881" cy="2777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feld 5">
            <a:extLst>
              <a:ext uri="{FF2B5EF4-FFF2-40B4-BE49-F238E27FC236}">
                <a16:creationId xmlns:a16="http://schemas.microsoft.com/office/drawing/2014/main" id="{22199110-468E-C184-F9BD-CFE43407006E}"/>
              </a:ext>
            </a:extLst>
          </p:cNvPr>
          <p:cNvSpPr txBox="1"/>
          <p:nvPr/>
        </p:nvSpPr>
        <p:spPr>
          <a:xfrm>
            <a:off x="480711" y="4273874"/>
            <a:ext cx="4470668" cy="1938992"/>
          </a:xfrm>
          <a:prstGeom prst="rect">
            <a:avLst/>
          </a:prstGeom>
          <a:noFill/>
        </p:spPr>
        <p:txBody>
          <a:bodyPr wrap="square" rtlCol="0">
            <a:spAutoFit/>
          </a:bodyPr>
          <a:lstStyle/>
          <a:p>
            <a:r>
              <a:rPr lang="de-DE" sz="2400" dirty="0"/>
              <a:t>Übernachtung im Hotel B4,  einem Tagungshaus der Evangelischen Kirche; zum Abendessen ging‘s dann schräg gegenüber in den China Palast mit leckerem Buffet</a:t>
            </a:r>
          </a:p>
        </p:txBody>
      </p:sp>
      <p:pic>
        <p:nvPicPr>
          <p:cNvPr id="8" name="Grafik 7">
            <a:extLst>
              <a:ext uri="{FF2B5EF4-FFF2-40B4-BE49-F238E27FC236}">
                <a16:creationId xmlns:a16="http://schemas.microsoft.com/office/drawing/2014/main" id="{A4245039-F8C1-F849-792F-AD53E9683F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52464" y="3918865"/>
            <a:ext cx="4678185" cy="2649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0486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9ACBA14D-3E7F-139B-8237-74BD1C0381A3}"/>
              </a:ext>
            </a:extLst>
          </p:cNvPr>
          <p:cNvSpPr txBox="1"/>
          <p:nvPr/>
        </p:nvSpPr>
        <p:spPr>
          <a:xfrm>
            <a:off x="246898" y="155527"/>
            <a:ext cx="7043338" cy="984885"/>
          </a:xfrm>
          <a:prstGeom prst="rect">
            <a:avLst/>
          </a:prstGeom>
          <a:noFill/>
        </p:spPr>
        <p:txBody>
          <a:bodyPr wrap="none" rtlCol="0">
            <a:spAutoFit/>
          </a:bodyPr>
          <a:lstStyle/>
          <a:p>
            <a:r>
              <a:rPr lang="de-DE" sz="3200" b="1" dirty="0"/>
              <a:t>3. Tag: Bad Driburg- </a:t>
            </a:r>
            <a:r>
              <a:rPr lang="de-DE" sz="3200" b="1" dirty="0" err="1"/>
              <a:t>Kleinenberg</a:t>
            </a:r>
            <a:r>
              <a:rPr lang="de-DE" sz="3200" b="1" dirty="0"/>
              <a:t> (25 km)</a:t>
            </a:r>
          </a:p>
          <a:p>
            <a:r>
              <a:rPr lang="de-DE" sz="2600" dirty="0"/>
              <a:t>Samstag, 18.Februar 2023  </a:t>
            </a:r>
          </a:p>
        </p:txBody>
      </p:sp>
      <p:pic>
        <p:nvPicPr>
          <p:cNvPr id="8" name="Grafik 7">
            <a:extLst>
              <a:ext uri="{FF2B5EF4-FFF2-40B4-BE49-F238E27FC236}">
                <a16:creationId xmlns:a16="http://schemas.microsoft.com/office/drawing/2014/main" id="{910C6865-1957-9E0E-C0FE-0AF82C13FC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7848" y="832505"/>
            <a:ext cx="3460795" cy="5480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Grafik 9">
            <a:extLst>
              <a:ext uri="{FF2B5EF4-FFF2-40B4-BE49-F238E27FC236}">
                <a16:creationId xmlns:a16="http://schemas.microsoft.com/office/drawing/2014/main" id="{1EED5D6E-260D-4DD9-7415-678932A286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1661" y="1498059"/>
            <a:ext cx="6850641" cy="3861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feld 10">
            <a:extLst>
              <a:ext uri="{FF2B5EF4-FFF2-40B4-BE49-F238E27FC236}">
                <a16:creationId xmlns:a16="http://schemas.microsoft.com/office/drawing/2014/main" id="{B39548AF-F751-1EB1-E321-8D9762A5BD3A}"/>
              </a:ext>
            </a:extLst>
          </p:cNvPr>
          <p:cNvSpPr txBox="1"/>
          <p:nvPr/>
        </p:nvSpPr>
        <p:spPr>
          <a:xfrm>
            <a:off x="564407" y="5717587"/>
            <a:ext cx="7149830" cy="769441"/>
          </a:xfrm>
          <a:prstGeom prst="rect">
            <a:avLst/>
          </a:prstGeom>
          <a:noFill/>
        </p:spPr>
        <p:txBody>
          <a:bodyPr wrap="square" rtlCol="0">
            <a:spAutoFit/>
          </a:bodyPr>
          <a:lstStyle/>
          <a:p>
            <a:r>
              <a:rPr lang="de-DE" sz="2200" i="1" dirty="0"/>
              <a:t>Der Wetterbericht sagt: Dauerregen …. also hüllen wir uns schon im Hotel in die entsprechende Kleidung …</a:t>
            </a:r>
          </a:p>
        </p:txBody>
      </p:sp>
    </p:spTree>
    <p:extLst>
      <p:ext uri="{BB962C8B-B14F-4D97-AF65-F5344CB8AC3E}">
        <p14:creationId xmlns:p14="http://schemas.microsoft.com/office/powerpoint/2010/main" val="1981589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4A745D3-85AE-59B2-34BE-DF2F5C98D3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65496" cy="6858000"/>
          </a:xfrm>
          <a:prstGeom prst="rect">
            <a:avLst/>
          </a:prstGeom>
        </p:spPr>
      </p:pic>
      <p:sp>
        <p:nvSpPr>
          <p:cNvPr id="4" name="Textfeld 3">
            <a:extLst>
              <a:ext uri="{FF2B5EF4-FFF2-40B4-BE49-F238E27FC236}">
                <a16:creationId xmlns:a16="http://schemas.microsoft.com/office/drawing/2014/main" id="{33DB4B3F-63F4-AB66-08EA-DABDB8333521}"/>
              </a:ext>
            </a:extLst>
          </p:cNvPr>
          <p:cNvSpPr txBox="1"/>
          <p:nvPr/>
        </p:nvSpPr>
        <p:spPr>
          <a:xfrm>
            <a:off x="8307422" y="5817140"/>
            <a:ext cx="3227935" cy="615553"/>
          </a:xfrm>
          <a:prstGeom prst="rect">
            <a:avLst/>
          </a:prstGeom>
          <a:noFill/>
        </p:spPr>
        <p:txBody>
          <a:bodyPr wrap="none" rtlCol="0">
            <a:spAutoFit/>
          </a:bodyPr>
          <a:lstStyle/>
          <a:p>
            <a:r>
              <a:rPr lang="de-DE" sz="3400" dirty="0">
                <a:solidFill>
                  <a:schemeClr val="bg1"/>
                </a:solidFill>
              </a:rPr>
              <a:t>Der Sachsenturm</a:t>
            </a:r>
          </a:p>
        </p:txBody>
      </p:sp>
    </p:spTree>
    <p:extLst>
      <p:ext uri="{BB962C8B-B14F-4D97-AF65-F5344CB8AC3E}">
        <p14:creationId xmlns:p14="http://schemas.microsoft.com/office/powerpoint/2010/main" val="396550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8D440B-7B88-E7F9-F51E-C78DB65DA3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2C4A5F75-C63E-1859-9049-935614E16754}"/>
              </a:ext>
            </a:extLst>
          </p:cNvPr>
          <p:cNvSpPr txBox="1"/>
          <p:nvPr/>
        </p:nvSpPr>
        <p:spPr>
          <a:xfrm>
            <a:off x="262646" y="5671225"/>
            <a:ext cx="10654135" cy="830997"/>
          </a:xfrm>
          <a:prstGeom prst="rect">
            <a:avLst/>
          </a:prstGeom>
          <a:noFill/>
        </p:spPr>
        <p:txBody>
          <a:bodyPr wrap="none" rtlCol="0">
            <a:spAutoFit/>
          </a:bodyPr>
          <a:lstStyle/>
          <a:p>
            <a:r>
              <a:rPr lang="de-DE" sz="2400" dirty="0">
                <a:solidFill>
                  <a:schemeClr val="bg1"/>
                </a:solidFill>
              </a:rPr>
              <a:t>Am Sachsenturm:</a:t>
            </a:r>
            <a:br>
              <a:rPr lang="de-DE" sz="2400" dirty="0">
                <a:solidFill>
                  <a:schemeClr val="bg1"/>
                </a:solidFill>
              </a:rPr>
            </a:br>
            <a:r>
              <a:rPr lang="de-DE" sz="2400" dirty="0">
                <a:solidFill>
                  <a:schemeClr val="bg1"/>
                </a:solidFill>
              </a:rPr>
              <a:t>Blick zurück auf Driburg – aber ohne Wassertropfen geht’s bei dem Wetter nicht …</a:t>
            </a:r>
          </a:p>
        </p:txBody>
      </p:sp>
    </p:spTree>
    <p:extLst>
      <p:ext uri="{BB962C8B-B14F-4D97-AF65-F5344CB8AC3E}">
        <p14:creationId xmlns:p14="http://schemas.microsoft.com/office/powerpoint/2010/main" val="709188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F5FCF37-41D6-D96E-280E-10C3407990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6D69CB4C-1DF7-3FEC-7DCA-AC5417BB93BA}"/>
              </a:ext>
            </a:extLst>
          </p:cNvPr>
          <p:cNvSpPr txBox="1"/>
          <p:nvPr/>
        </p:nvSpPr>
        <p:spPr>
          <a:xfrm>
            <a:off x="3982720" y="4992264"/>
            <a:ext cx="8006080" cy="1569660"/>
          </a:xfrm>
          <a:prstGeom prst="rect">
            <a:avLst/>
          </a:prstGeom>
          <a:solidFill>
            <a:schemeClr val="accent6">
              <a:lumMod val="60000"/>
              <a:lumOff val="40000"/>
            </a:schemeClr>
          </a:solidFill>
          <a:ln w="19050">
            <a:solidFill>
              <a:srgbClr val="333333"/>
            </a:solidFill>
          </a:ln>
        </p:spPr>
        <p:txBody>
          <a:bodyPr wrap="square" rtlCol="0">
            <a:spAutoFit/>
          </a:bodyPr>
          <a:lstStyle/>
          <a:p>
            <a:r>
              <a:rPr lang="de-DE" sz="2400" b="1" dirty="0"/>
              <a:t>Die Ruine der Iburg</a:t>
            </a:r>
          </a:p>
          <a:p>
            <a:r>
              <a:rPr lang="de-DE" dirty="0"/>
              <a:t>Die Iburg, eine sächsische Fliehburg, wurde 772 von Karl dem Großen zerstört. Am gleichen Ort gründete er eine kleine Petruskirche, die 799 dem Bistum Paderborn übertragen wurde. Ab 1189 entstand hier die Ritterburg Iburg, die 1444 vom Herzog Otto von Braunschweig zerstört und danach nicht wieder aufgebaut wurde.</a:t>
            </a:r>
          </a:p>
        </p:txBody>
      </p:sp>
      <p:pic>
        <p:nvPicPr>
          <p:cNvPr id="5" name="Grafik 4">
            <a:extLst>
              <a:ext uri="{FF2B5EF4-FFF2-40B4-BE49-F238E27FC236}">
                <a16:creationId xmlns:a16="http://schemas.microsoft.com/office/drawing/2014/main" id="{4F2FBCF2-4600-8EAB-7B55-C09BAF3C9C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084158" y="1947687"/>
            <a:ext cx="5901594" cy="3326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589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59CF44F-112B-CFEE-C5D8-876FE29454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2" name="Textfeld 1">
            <a:extLst>
              <a:ext uri="{FF2B5EF4-FFF2-40B4-BE49-F238E27FC236}">
                <a16:creationId xmlns:a16="http://schemas.microsoft.com/office/drawing/2014/main" id="{B2D9E3DD-FB6C-0710-7F63-D23F8BF71127}"/>
              </a:ext>
            </a:extLst>
          </p:cNvPr>
          <p:cNvSpPr txBox="1"/>
          <p:nvPr/>
        </p:nvSpPr>
        <p:spPr>
          <a:xfrm>
            <a:off x="334537" y="6055112"/>
            <a:ext cx="7813421" cy="523220"/>
          </a:xfrm>
          <a:prstGeom prst="rect">
            <a:avLst/>
          </a:prstGeom>
          <a:noFill/>
        </p:spPr>
        <p:txBody>
          <a:bodyPr wrap="none" rtlCol="0">
            <a:spAutoFit/>
          </a:bodyPr>
          <a:lstStyle/>
          <a:p>
            <a:r>
              <a:rPr lang="de-DE" sz="2800" dirty="0">
                <a:solidFill>
                  <a:schemeClr val="bg1"/>
                </a:solidFill>
              </a:rPr>
              <a:t>Nicht nur der Borkenkäfer – Stürme gibt‘s auch noch</a:t>
            </a:r>
          </a:p>
        </p:txBody>
      </p:sp>
    </p:spTree>
    <p:extLst>
      <p:ext uri="{BB962C8B-B14F-4D97-AF65-F5344CB8AC3E}">
        <p14:creationId xmlns:p14="http://schemas.microsoft.com/office/powerpoint/2010/main" val="19857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C9C9F3D-B57F-B372-F125-91F6DCB7E3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7" name="Textfeld 6">
            <a:extLst>
              <a:ext uri="{FF2B5EF4-FFF2-40B4-BE49-F238E27FC236}">
                <a16:creationId xmlns:a16="http://schemas.microsoft.com/office/drawing/2014/main" id="{94220198-FE01-3666-DDB6-2F4C30624ADD}"/>
              </a:ext>
            </a:extLst>
          </p:cNvPr>
          <p:cNvSpPr txBox="1"/>
          <p:nvPr/>
        </p:nvSpPr>
        <p:spPr>
          <a:xfrm>
            <a:off x="199276" y="225598"/>
            <a:ext cx="4494644" cy="3635547"/>
          </a:xfrm>
          <a:prstGeom prst="rect">
            <a:avLst/>
          </a:prstGeom>
          <a:solidFill>
            <a:schemeClr val="accent6">
              <a:lumMod val="60000"/>
              <a:lumOff val="40000"/>
              <a:alpha val="90000"/>
            </a:schemeClr>
          </a:solidFill>
          <a:ln w="15875">
            <a:solidFill>
              <a:schemeClr val="tx1"/>
            </a:solidFill>
          </a:ln>
        </p:spPr>
        <p:txBody>
          <a:bodyPr wrap="square" rtlCol="0">
            <a:spAutoFit/>
          </a:bodyPr>
          <a:lstStyle/>
          <a:p>
            <a:pPr>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Friedrichstaler Kanal in Detmold</a:t>
            </a:r>
            <a:r>
              <a:rPr lang="de-DE" sz="1800" dirty="0">
                <a:effectLst/>
                <a:latin typeface="Calibri" panose="020F0502020204030204" pitchFamily="34" charset="0"/>
                <a:ea typeface="Calibri" panose="020F0502020204030204" pitchFamily="34" charset="0"/>
                <a:cs typeface="Times New Roman" panose="02020603050405020304" pitchFamily="18" charset="0"/>
              </a:rPr>
              <a:t> ist ein knapp zwei Kilometer langer künstlicher Wasserweg, der von 1701 bis 1704 auf Anweisung des lippischen Grafen Friedrich Adolf angelegt wurde. Er verband das Residenzschloss mit dem heute nicht mehr bestehenden barocken Landsitz Friedrichstal südlich von Detmold. Der Kanal ist ausschließlich für die Lustfahrten höfischer Gesellschaften mit Gondeln erbaut worden. Schon 1748 wurde die Schifffahrt aus Kosten- gründen wieder eingestellt.  </a:t>
            </a:r>
          </a:p>
        </p:txBody>
      </p:sp>
    </p:spTree>
    <p:extLst>
      <p:ext uri="{BB962C8B-B14F-4D97-AF65-F5344CB8AC3E}">
        <p14:creationId xmlns:p14="http://schemas.microsoft.com/office/powerpoint/2010/main" val="389977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20CD9B3-C9F4-5116-B7A7-51456A92B8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1521956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E528D52-4343-CD0C-C40C-01CE8DBE8B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2601683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DA44810-B0B2-271B-8E2B-12D15271C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600CA181-6767-6FF7-C373-5F5D05B9A221}"/>
              </a:ext>
            </a:extLst>
          </p:cNvPr>
          <p:cNvSpPr txBox="1"/>
          <p:nvPr/>
        </p:nvSpPr>
        <p:spPr>
          <a:xfrm>
            <a:off x="1296063" y="5427543"/>
            <a:ext cx="1890261" cy="615553"/>
          </a:xfrm>
          <a:prstGeom prst="rect">
            <a:avLst/>
          </a:prstGeom>
          <a:noFill/>
        </p:spPr>
        <p:txBody>
          <a:bodyPr wrap="none" rtlCol="0">
            <a:spAutoFit/>
          </a:bodyPr>
          <a:lstStyle/>
          <a:p>
            <a:r>
              <a:rPr lang="de-DE" sz="3400" dirty="0">
                <a:solidFill>
                  <a:schemeClr val="bg1"/>
                </a:solidFill>
              </a:rPr>
              <a:t>Picknick!!</a:t>
            </a:r>
          </a:p>
        </p:txBody>
      </p:sp>
      <p:cxnSp>
        <p:nvCxnSpPr>
          <p:cNvPr id="6" name="Gerade Verbindung mit Pfeil 5">
            <a:extLst>
              <a:ext uri="{FF2B5EF4-FFF2-40B4-BE49-F238E27FC236}">
                <a16:creationId xmlns:a16="http://schemas.microsoft.com/office/drawing/2014/main" id="{AAFAE5DE-2E6F-46F0-705F-F452A1D6BE3E}"/>
              </a:ext>
            </a:extLst>
          </p:cNvPr>
          <p:cNvCxnSpPr>
            <a:cxnSpLocks/>
          </p:cNvCxnSpPr>
          <p:nvPr/>
        </p:nvCxnSpPr>
        <p:spPr>
          <a:xfrm flipV="1">
            <a:off x="807087" y="4303423"/>
            <a:ext cx="1588052" cy="1081377"/>
          </a:xfrm>
          <a:prstGeom prst="straightConnector1">
            <a:avLst/>
          </a:prstGeom>
          <a:ln w="57150">
            <a:solidFill>
              <a:schemeClr val="bg1"/>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1421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379F158-0F1A-3759-D0B5-95B824D1DD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95122" y="2715328"/>
            <a:ext cx="5503920" cy="4025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7ED4C502-728D-F76C-7009-207481A621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525" y="301877"/>
            <a:ext cx="5903561" cy="3935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D612AAB5-B91E-F389-B863-51B47307D734}"/>
              </a:ext>
            </a:extLst>
          </p:cNvPr>
          <p:cNvSpPr txBox="1"/>
          <p:nvPr/>
        </p:nvSpPr>
        <p:spPr>
          <a:xfrm>
            <a:off x="282029" y="4519506"/>
            <a:ext cx="7444903" cy="1938992"/>
          </a:xfrm>
          <a:prstGeom prst="rect">
            <a:avLst/>
          </a:prstGeom>
          <a:noFill/>
        </p:spPr>
        <p:txBody>
          <a:bodyPr wrap="square" rtlCol="0">
            <a:spAutoFit/>
          </a:bodyPr>
          <a:lstStyle/>
          <a:p>
            <a:r>
              <a:rPr lang="de-DE" sz="2000" i="1" dirty="0"/>
              <a:t>Glücklicherweise gibt es diese tollen Unterstände </a:t>
            </a:r>
          </a:p>
          <a:p>
            <a:r>
              <a:rPr lang="de-DE" sz="2000" i="1" dirty="0"/>
              <a:t>des EGV. Dort heißt es:</a:t>
            </a:r>
          </a:p>
          <a:p>
            <a:r>
              <a:rPr lang="de-DE" sz="2000" i="1" dirty="0"/>
              <a:t>1. entblättern </a:t>
            </a:r>
          </a:p>
          <a:p>
            <a:r>
              <a:rPr lang="de-DE" sz="2000" i="1" dirty="0"/>
              <a:t>2. Picknick mit Dagmars heißem Tee</a:t>
            </a:r>
          </a:p>
          <a:p>
            <a:r>
              <a:rPr lang="de-DE" sz="2000" i="1" dirty="0"/>
              <a:t>3. wieder das geliebte, </a:t>
            </a:r>
          </a:p>
          <a:p>
            <a:r>
              <a:rPr lang="de-DE" sz="2000" i="1" dirty="0"/>
              <a:t>     inzwischen aber kalte Regenzeug anziehen  ….</a:t>
            </a:r>
          </a:p>
        </p:txBody>
      </p:sp>
      <p:pic>
        <p:nvPicPr>
          <p:cNvPr id="8" name="Grafik 7">
            <a:extLst>
              <a:ext uri="{FF2B5EF4-FFF2-40B4-BE49-F238E27FC236}">
                <a16:creationId xmlns:a16="http://schemas.microsoft.com/office/drawing/2014/main" id="{051E0F5A-2BC6-FDA9-4643-C1A647D219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9152623" y="504242"/>
            <a:ext cx="2898839" cy="2682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7115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295FD23-3D3E-802D-29E2-C39EDA53E0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212320" cy="6858000"/>
          </a:xfrm>
          <a:prstGeom prst="rect">
            <a:avLst/>
          </a:prstGeom>
          <a:ln w="28575">
            <a:noFill/>
          </a:ln>
        </p:spPr>
      </p:pic>
      <p:pic>
        <p:nvPicPr>
          <p:cNvPr id="3" name="Grafik 2">
            <a:extLst>
              <a:ext uri="{FF2B5EF4-FFF2-40B4-BE49-F238E27FC236}">
                <a16:creationId xmlns:a16="http://schemas.microsoft.com/office/drawing/2014/main" id="{390D2A78-6485-608D-1367-02FB4903EF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78776" y="2074409"/>
            <a:ext cx="5645823" cy="318269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a:extLst>
              <a:ext uri="{FF2B5EF4-FFF2-40B4-BE49-F238E27FC236}">
                <a16:creationId xmlns:a16="http://schemas.microsoft.com/office/drawing/2014/main" id="{A4A3D7C8-5E04-7DA1-B406-839779D24FBD}"/>
              </a:ext>
            </a:extLst>
          </p:cNvPr>
          <p:cNvSpPr txBox="1"/>
          <p:nvPr/>
        </p:nvSpPr>
        <p:spPr>
          <a:xfrm>
            <a:off x="1010119" y="984170"/>
            <a:ext cx="3438762" cy="584775"/>
          </a:xfrm>
          <a:prstGeom prst="rect">
            <a:avLst/>
          </a:prstGeom>
          <a:noFill/>
        </p:spPr>
        <p:txBody>
          <a:bodyPr wrap="none" rtlCol="0">
            <a:spAutoFit/>
          </a:bodyPr>
          <a:lstStyle/>
          <a:p>
            <a:r>
              <a:rPr lang="de-DE" sz="3200" dirty="0"/>
              <a:t>und weiter geht‘s! </a:t>
            </a:r>
          </a:p>
        </p:txBody>
      </p:sp>
      <p:sp>
        <p:nvSpPr>
          <p:cNvPr id="7" name="Textfeld 6">
            <a:extLst>
              <a:ext uri="{FF2B5EF4-FFF2-40B4-BE49-F238E27FC236}">
                <a16:creationId xmlns:a16="http://schemas.microsoft.com/office/drawing/2014/main" id="{8CC12A68-0A63-3A12-FABA-C34233E02E3F}"/>
              </a:ext>
            </a:extLst>
          </p:cNvPr>
          <p:cNvSpPr txBox="1"/>
          <p:nvPr/>
        </p:nvSpPr>
        <p:spPr>
          <a:xfrm>
            <a:off x="2035773" y="6598145"/>
            <a:ext cx="184731" cy="369332"/>
          </a:xfrm>
          <a:prstGeom prst="rect">
            <a:avLst/>
          </a:prstGeom>
          <a:noFill/>
        </p:spPr>
        <p:txBody>
          <a:bodyPr wrap="none" rtlCol="0">
            <a:spAutoFit/>
          </a:bodyPr>
          <a:lstStyle/>
          <a:p>
            <a:endParaRPr lang="de-DE" dirty="0"/>
          </a:p>
        </p:txBody>
      </p:sp>
      <p:sp>
        <p:nvSpPr>
          <p:cNvPr id="8" name="Textfeld 7">
            <a:extLst>
              <a:ext uri="{FF2B5EF4-FFF2-40B4-BE49-F238E27FC236}">
                <a16:creationId xmlns:a16="http://schemas.microsoft.com/office/drawing/2014/main" id="{DA23F4C0-32AC-A941-4A7B-5AC4C88D2E10}"/>
              </a:ext>
            </a:extLst>
          </p:cNvPr>
          <p:cNvSpPr txBox="1"/>
          <p:nvPr/>
        </p:nvSpPr>
        <p:spPr>
          <a:xfrm>
            <a:off x="7518400" y="5774320"/>
            <a:ext cx="3936590" cy="523220"/>
          </a:xfrm>
          <a:prstGeom prst="rect">
            <a:avLst/>
          </a:prstGeom>
          <a:noFill/>
        </p:spPr>
        <p:txBody>
          <a:bodyPr wrap="none" rtlCol="0">
            <a:spAutoFit/>
          </a:bodyPr>
          <a:lstStyle/>
          <a:p>
            <a:r>
              <a:rPr lang="de-DE" sz="2800" dirty="0">
                <a:solidFill>
                  <a:schemeClr val="bg1"/>
                </a:solidFill>
              </a:rPr>
              <a:t>… am Fernsehturm</a:t>
            </a:r>
            <a:r>
              <a:rPr lang="de-DE" sz="2800" dirty="0"/>
              <a:t> </a:t>
            </a:r>
            <a:r>
              <a:rPr lang="de-DE" sz="2800" dirty="0">
                <a:solidFill>
                  <a:schemeClr val="bg1"/>
                </a:solidFill>
              </a:rPr>
              <a:t>vorbei</a:t>
            </a:r>
          </a:p>
        </p:txBody>
      </p:sp>
    </p:spTree>
    <p:extLst>
      <p:ext uri="{BB962C8B-B14F-4D97-AF65-F5344CB8AC3E}">
        <p14:creationId xmlns:p14="http://schemas.microsoft.com/office/powerpoint/2010/main" val="145807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E46968-F5D9-6166-E43C-8278FA09B5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1120"/>
            <a:ext cx="12165496" cy="6858000"/>
          </a:xfrm>
          <a:prstGeom prst="rect">
            <a:avLst/>
          </a:prstGeom>
        </p:spPr>
      </p:pic>
      <p:sp>
        <p:nvSpPr>
          <p:cNvPr id="4" name="Textfeld 3">
            <a:extLst>
              <a:ext uri="{FF2B5EF4-FFF2-40B4-BE49-F238E27FC236}">
                <a16:creationId xmlns:a16="http://schemas.microsoft.com/office/drawing/2014/main" id="{62BAC7C8-04F1-5E81-17BF-3FCC088FC6F6}"/>
              </a:ext>
            </a:extLst>
          </p:cNvPr>
          <p:cNvSpPr txBox="1"/>
          <p:nvPr/>
        </p:nvSpPr>
        <p:spPr>
          <a:xfrm>
            <a:off x="6238240" y="4531360"/>
            <a:ext cx="5334000" cy="2123658"/>
          </a:xfrm>
          <a:prstGeom prst="rect">
            <a:avLst/>
          </a:prstGeom>
          <a:solidFill>
            <a:schemeClr val="accent6">
              <a:lumMod val="60000"/>
              <a:lumOff val="40000"/>
            </a:schemeClr>
          </a:solidFill>
        </p:spPr>
        <p:txBody>
          <a:bodyPr wrap="square" rtlCol="0">
            <a:spAutoFit/>
          </a:bodyPr>
          <a:lstStyle/>
          <a:p>
            <a:r>
              <a:rPr lang="de-DE" sz="2200" i="1" dirty="0"/>
              <a:t>Wir haben dann den direkten Weg nach </a:t>
            </a:r>
            <a:r>
              <a:rPr lang="de-DE" sz="2200" i="1" dirty="0" err="1"/>
              <a:t>Kleinenberg</a:t>
            </a:r>
            <a:r>
              <a:rPr lang="de-DE" sz="2200" i="1" dirty="0"/>
              <a:t> gewählt: bei dem </a:t>
            </a:r>
            <a:r>
              <a:rPr lang="de-DE" sz="2200" i="1" dirty="0" err="1"/>
              <a:t>sch</a:t>
            </a:r>
            <a:r>
              <a:rPr lang="de-DE" sz="2200" i="1" dirty="0"/>
              <a:t>… Wetter wollten wir die Route nicht noch verlängern – obwohl wir auf diese Weise sicher einige interessante Felsformationen und sächsische Heiligtümer verpasst haben …</a:t>
            </a:r>
          </a:p>
        </p:txBody>
      </p:sp>
    </p:spTree>
    <p:extLst>
      <p:ext uri="{BB962C8B-B14F-4D97-AF65-F5344CB8AC3E}">
        <p14:creationId xmlns:p14="http://schemas.microsoft.com/office/powerpoint/2010/main" val="46622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EA52001-E459-B6DB-69AE-5E11B44B60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4129616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540694C-D4DC-7A10-1D12-2D490164E9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074033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0C00F7F-1A7E-9540-C41D-335F6982F8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3D4F058B-45AD-A519-4622-599FEB8E86D0}"/>
              </a:ext>
            </a:extLst>
          </p:cNvPr>
          <p:cNvSpPr txBox="1"/>
          <p:nvPr/>
        </p:nvSpPr>
        <p:spPr>
          <a:xfrm>
            <a:off x="243841" y="5354320"/>
            <a:ext cx="4358639" cy="1200329"/>
          </a:xfrm>
          <a:prstGeom prst="rect">
            <a:avLst/>
          </a:prstGeom>
          <a:solidFill>
            <a:schemeClr val="accent6">
              <a:lumMod val="60000"/>
              <a:lumOff val="40000"/>
            </a:schemeClr>
          </a:solidFill>
        </p:spPr>
        <p:txBody>
          <a:bodyPr wrap="square" rtlCol="0">
            <a:spAutoFit/>
          </a:bodyPr>
          <a:lstStyle/>
          <a:p>
            <a:r>
              <a:rPr lang="de-DE" sz="2400" dirty="0"/>
              <a:t>Übernachtung und Abendessen (sehr lecker!) in der Pilgerherberge </a:t>
            </a:r>
            <a:r>
              <a:rPr lang="de-DE" sz="2400" dirty="0" err="1"/>
              <a:t>Kleinenberg</a:t>
            </a:r>
            <a:endParaRPr lang="de-DE" sz="2400" dirty="0"/>
          </a:p>
        </p:txBody>
      </p:sp>
    </p:spTree>
    <p:extLst>
      <p:ext uri="{BB962C8B-B14F-4D97-AF65-F5344CB8AC3E}">
        <p14:creationId xmlns:p14="http://schemas.microsoft.com/office/powerpoint/2010/main" val="264710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B5CFFA9-8699-8665-4173-438A98B62B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67111" y="284480"/>
            <a:ext cx="6686517" cy="3769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1868D376-11AE-AA25-A2BF-85BDC3392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972" y="2672080"/>
            <a:ext cx="6560356" cy="3698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DBB4310F-5E3B-44DD-E66C-68DCBC57ABC7}"/>
              </a:ext>
            </a:extLst>
          </p:cNvPr>
          <p:cNvSpPr txBox="1"/>
          <p:nvPr/>
        </p:nvSpPr>
        <p:spPr>
          <a:xfrm>
            <a:off x="1930400" y="1046480"/>
            <a:ext cx="2015552" cy="523220"/>
          </a:xfrm>
          <a:prstGeom prst="rect">
            <a:avLst/>
          </a:prstGeom>
          <a:noFill/>
        </p:spPr>
        <p:txBody>
          <a:bodyPr wrap="none" rtlCol="0">
            <a:spAutoFit/>
          </a:bodyPr>
          <a:lstStyle/>
          <a:p>
            <a:r>
              <a:rPr lang="de-DE" sz="2800" dirty="0"/>
              <a:t>Pilgercafé ….</a:t>
            </a:r>
          </a:p>
        </p:txBody>
      </p:sp>
      <p:sp>
        <p:nvSpPr>
          <p:cNvPr id="7" name="Textfeld 6">
            <a:extLst>
              <a:ext uri="{FF2B5EF4-FFF2-40B4-BE49-F238E27FC236}">
                <a16:creationId xmlns:a16="http://schemas.microsoft.com/office/drawing/2014/main" id="{CAC063E5-7B72-6B29-40A7-A119761F592E}"/>
              </a:ext>
            </a:extLst>
          </p:cNvPr>
          <p:cNvSpPr txBox="1"/>
          <p:nvPr/>
        </p:nvSpPr>
        <p:spPr>
          <a:xfrm>
            <a:off x="7508240" y="5008880"/>
            <a:ext cx="3395866" cy="523220"/>
          </a:xfrm>
          <a:prstGeom prst="rect">
            <a:avLst/>
          </a:prstGeom>
          <a:noFill/>
        </p:spPr>
        <p:txBody>
          <a:bodyPr wrap="none" rtlCol="0">
            <a:spAutoFit/>
          </a:bodyPr>
          <a:lstStyle/>
          <a:p>
            <a:r>
              <a:rPr lang="de-DE" sz="2800" dirty="0"/>
              <a:t>…. und Pilgerherberge</a:t>
            </a:r>
          </a:p>
        </p:txBody>
      </p:sp>
    </p:spTree>
    <p:extLst>
      <p:ext uri="{BB962C8B-B14F-4D97-AF65-F5344CB8AC3E}">
        <p14:creationId xmlns:p14="http://schemas.microsoft.com/office/powerpoint/2010/main" val="796136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68678BE-6D66-B7B7-8A42-CD9ED5F838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774642" y="1557400"/>
            <a:ext cx="6507437" cy="3668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feld 10">
            <a:extLst>
              <a:ext uri="{FF2B5EF4-FFF2-40B4-BE49-F238E27FC236}">
                <a16:creationId xmlns:a16="http://schemas.microsoft.com/office/drawing/2014/main" id="{73AE4FD1-D6D5-7BFA-95F6-853415E67EF2}"/>
              </a:ext>
            </a:extLst>
          </p:cNvPr>
          <p:cNvSpPr txBox="1"/>
          <p:nvPr/>
        </p:nvSpPr>
        <p:spPr>
          <a:xfrm>
            <a:off x="329435" y="137885"/>
            <a:ext cx="7348316" cy="6924973"/>
          </a:xfrm>
          <a:prstGeom prst="rect">
            <a:avLst/>
          </a:prstGeom>
          <a:noFill/>
        </p:spPr>
        <p:txBody>
          <a:bodyPr wrap="square" rtlCol="0">
            <a:spAutoFit/>
          </a:bodyPr>
          <a:lstStyle/>
          <a:p>
            <a:r>
              <a:rPr lang="de-DE" sz="2200" b="1" dirty="0"/>
              <a:t>Hermannsdenkmal</a:t>
            </a:r>
          </a:p>
          <a:p>
            <a:r>
              <a:rPr lang="de-DE" sz="2000" dirty="0">
                <a:effectLst/>
                <a:latin typeface="Calibri" panose="020F0502020204030204" pitchFamily="34" charset="0"/>
                <a:ea typeface="Calibri" panose="020F0502020204030204" pitchFamily="34" charset="0"/>
                <a:cs typeface="Times New Roman" panose="02020603050405020304" pitchFamily="18" charset="0"/>
              </a:rPr>
              <a:t>Das Denkmal, das von dem Bildhauer Ernst von Bandel </a:t>
            </a:r>
            <a:br>
              <a:rPr lang="de-DE" sz="2000" dirty="0">
                <a:effectLst/>
                <a:latin typeface="Calibri" panose="020F0502020204030204" pitchFamily="34" charset="0"/>
                <a:ea typeface="Calibri" panose="020F0502020204030204" pitchFamily="34" charset="0"/>
                <a:cs typeface="Times New Roman" panose="02020603050405020304" pitchFamily="18" charset="0"/>
              </a:rPr>
            </a:br>
            <a:r>
              <a:rPr lang="de-DE" sz="2000" dirty="0">
                <a:effectLst/>
                <a:latin typeface="Calibri" panose="020F0502020204030204" pitchFamily="34" charset="0"/>
                <a:ea typeface="Calibri" panose="020F0502020204030204" pitchFamily="34" charset="0"/>
                <a:cs typeface="Times New Roman" panose="02020603050405020304" pitchFamily="18" charset="0"/>
              </a:rPr>
              <a:t>entworfen und erbaut wurde, soll an die sogenannte </a:t>
            </a:r>
            <a:br>
              <a:rPr lang="de-DE" sz="2000" dirty="0">
                <a:effectLst/>
                <a:latin typeface="Calibri" panose="020F0502020204030204" pitchFamily="34" charset="0"/>
                <a:ea typeface="Calibri" panose="020F0502020204030204" pitchFamily="34" charset="0"/>
                <a:cs typeface="Times New Roman" panose="02020603050405020304" pitchFamily="18" charset="0"/>
              </a:rPr>
            </a:br>
            <a:r>
              <a:rPr lang="de-DE" sz="2000" dirty="0">
                <a:effectLst/>
                <a:latin typeface="Calibri" panose="020F0502020204030204" pitchFamily="34" charset="0"/>
                <a:ea typeface="Calibri" panose="020F0502020204030204" pitchFamily="34" charset="0"/>
                <a:cs typeface="Times New Roman" panose="02020603050405020304" pitchFamily="18" charset="0"/>
              </a:rPr>
              <a:t>Schlacht im Teutoburger Wald erinnern,  in der </a:t>
            </a:r>
            <a:br>
              <a:rPr lang="de-DE" sz="2000" dirty="0">
                <a:effectLst/>
                <a:latin typeface="Calibri" panose="020F0502020204030204" pitchFamily="34" charset="0"/>
                <a:ea typeface="Calibri" panose="020F0502020204030204" pitchFamily="34" charset="0"/>
                <a:cs typeface="Times New Roman" panose="02020603050405020304" pitchFamily="18" charset="0"/>
              </a:rPr>
            </a:br>
            <a:r>
              <a:rPr lang="de-DE" sz="2000" dirty="0">
                <a:effectLst/>
                <a:latin typeface="Calibri" panose="020F0502020204030204" pitchFamily="34" charset="0"/>
                <a:ea typeface="Calibri" panose="020F0502020204030204" pitchFamily="34" charset="0"/>
                <a:cs typeface="Times New Roman" panose="02020603050405020304" pitchFamily="18" charset="0"/>
              </a:rPr>
              <a:t>germanische Stämme unter Führung von Arminius </a:t>
            </a:r>
            <a:br>
              <a:rPr lang="de-DE" sz="2000" dirty="0">
                <a:effectLst/>
                <a:latin typeface="Calibri" panose="020F0502020204030204" pitchFamily="34" charset="0"/>
                <a:ea typeface="Calibri" panose="020F0502020204030204" pitchFamily="34" charset="0"/>
                <a:cs typeface="Times New Roman" panose="02020603050405020304" pitchFamily="18" charset="0"/>
              </a:rPr>
            </a:br>
            <a:r>
              <a:rPr lang="de-DE" sz="2000" dirty="0">
                <a:effectLst/>
                <a:latin typeface="Calibri" panose="020F0502020204030204" pitchFamily="34" charset="0"/>
                <a:ea typeface="Calibri" panose="020F0502020204030204" pitchFamily="34" charset="0"/>
                <a:cs typeface="Times New Roman" panose="02020603050405020304" pitchFamily="18" charset="0"/>
              </a:rPr>
              <a:t>(Hermann) drei römischen Legionen unter Publius </a:t>
            </a:r>
            <a:br>
              <a:rPr lang="de-DE" sz="2000" dirty="0">
                <a:effectLst/>
                <a:latin typeface="Calibri" panose="020F0502020204030204" pitchFamily="34" charset="0"/>
                <a:ea typeface="Calibri" panose="020F0502020204030204" pitchFamily="34" charset="0"/>
                <a:cs typeface="Times New Roman" panose="02020603050405020304" pitchFamily="18" charset="0"/>
              </a:rPr>
            </a:br>
            <a:r>
              <a:rPr lang="de-DE" sz="2000" dirty="0" err="1">
                <a:effectLst/>
                <a:latin typeface="Calibri" panose="020F0502020204030204" pitchFamily="34" charset="0"/>
                <a:ea typeface="Calibri" panose="020F0502020204030204" pitchFamily="34" charset="0"/>
                <a:cs typeface="Times New Roman" panose="02020603050405020304" pitchFamily="18" charset="0"/>
              </a:rPr>
              <a:t>Quinctilius</a:t>
            </a:r>
            <a:r>
              <a:rPr lang="de-DE" sz="2000" dirty="0">
                <a:effectLst/>
                <a:latin typeface="Calibri" panose="020F0502020204030204" pitchFamily="34" charset="0"/>
                <a:ea typeface="Calibri" panose="020F0502020204030204" pitchFamily="34" charset="0"/>
                <a:cs typeface="Times New Roman" panose="02020603050405020304" pitchFamily="18" charset="0"/>
              </a:rPr>
              <a:t> Varus im Jahre 9 eine entscheidende </a:t>
            </a:r>
            <a:br>
              <a:rPr lang="de-DE" sz="2000" dirty="0">
                <a:effectLst/>
                <a:latin typeface="Calibri" panose="020F0502020204030204" pitchFamily="34" charset="0"/>
                <a:ea typeface="Calibri" panose="020F0502020204030204" pitchFamily="34" charset="0"/>
                <a:cs typeface="Times New Roman" panose="02020603050405020304" pitchFamily="18" charset="0"/>
              </a:rPr>
            </a:br>
            <a:r>
              <a:rPr lang="de-DE" sz="2000" dirty="0">
                <a:effectLst/>
                <a:latin typeface="Calibri" panose="020F0502020204030204" pitchFamily="34" charset="0"/>
                <a:ea typeface="Calibri" panose="020F0502020204030204" pitchFamily="34" charset="0"/>
                <a:cs typeface="Times New Roman" panose="02020603050405020304" pitchFamily="18" charset="0"/>
              </a:rPr>
              <a:t>Niederlage beibrachten. Der Bau ist vor dem Hintergrund der deutsch-politischen Situation des 19. Jahrhunderts zu sehen, als nach jahrhundertealten Konflikten der Begriff „Deutsch-französische Erbfeindschaft“ geprägt wurde. Nach den Niederlagen in den Napoleonischen Kriegen und durch die politische Zersplitterung Deutschlands begann die geistige Elite zunehmend eine nationale Identität in der germanischen Vergangenheit zu suchen. Mit der zeitgenössischen Wertung Arminius’ als eines ersten </a:t>
            </a:r>
            <a:r>
              <a:rPr lang="de-DE" sz="2000" dirty="0" err="1">
                <a:effectLst/>
                <a:latin typeface="Calibri" panose="020F0502020204030204" pitchFamily="34" charset="0"/>
                <a:ea typeface="Calibri" panose="020F0502020204030204" pitchFamily="34" charset="0"/>
                <a:cs typeface="Times New Roman" panose="02020603050405020304" pitchFamily="18" charset="0"/>
              </a:rPr>
              <a:t>Einigers</a:t>
            </a:r>
            <a:r>
              <a:rPr lang="de-DE" sz="2000" dirty="0">
                <a:effectLst/>
                <a:latin typeface="Calibri" panose="020F0502020204030204" pitchFamily="34" charset="0"/>
                <a:ea typeface="Calibri" panose="020F0502020204030204" pitchFamily="34" charset="0"/>
                <a:cs typeface="Times New Roman" panose="02020603050405020304" pitchFamily="18" charset="0"/>
              </a:rPr>
              <a:t> der „deutschen“ (eigentlich „germanischen“) Stämme bot sich diese Figur an. Mit dem Bau wurde 1838 begonnen. In der Reaktionsphase nach der Revolution von 1848 ruhte der Bau bis 1863. Mit der Gründung des Deutschen Reiches nach dem Deutsch-Französischen Krieg (1870–1871) wurde das Denkmalsprojekt wieder populär. Die feierliche Einweihung fand im Jahr 1875 statt.</a:t>
            </a:r>
          </a:p>
          <a:p>
            <a:endParaRPr lang="de-DE" sz="2200" b="1" dirty="0"/>
          </a:p>
        </p:txBody>
      </p:sp>
      <p:grpSp>
        <p:nvGrpSpPr>
          <p:cNvPr id="2" name="Gruppieren 1">
            <a:extLst>
              <a:ext uri="{FF2B5EF4-FFF2-40B4-BE49-F238E27FC236}">
                <a16:creationId xmlns:a16="http://schemas.microsoft.com/office/drawing/2014/main" id="{C5794451-F37C-0226-3E2D-44C72F6FB4C1}"/>
              </a:ext>
            </a:extLst>
          </p:cNvPr>
          <p:cNvGrpSpPr/>
          <p:nvPr/>
        </p:nvGrpSpPr>
        <p:grpSpPr>
          <a:xfrm>
            <a:off x="6216944" y="335341"/>
            <a:ext cx="3438019" cy="1956546"/>
            <a:chOff x="6303264" y="212677"/>
            <a:chExt cx="3438019" cy="1956546"/>
          </a:xfrm>
        </p:grpSpPr>
        <p:pic>
          <p:nvPicPr>
            <p:cNvPr id="9" name="Grafik 8">
              <a:extLst>
                <a:ext uri="{FF2B5EF4-FFF2-40B4-BE49-F238E27FC236}">
                  <a16:creationId xmlns:a16="http://schemas.microsoft.com/office/drawing/2014/main" id="{7A1E33B5-02C1-AABF-4BC2-F4B52438A8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3264" y="212677"/>
              <a:ext cx="3438019" cy="1956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feld 12">
              <a:extLst>
                <a:ext uri="{FF2B5EF4-FFF2-40B4-BE49-F238E27FC236}">
                  <a16:creationId xmlns:a16="http://schemas.microsoft.com/office/drawing/2014/main" id="{8B97BBAD-977B-1668-CB4E-8B7939EA3F18}"/>
                </a:ext>
              </a:extLst>
            </p:cNvPr>
            <p:cNvSpPr txBox="1"/>
            <p:nvPr/>
          </p:nvSpPr>
          <p:spPr>
            <a:xfrm>
              <a:off x="6518327" y="1645722"/>
              <a:ext cx="1762149" cy="369332"/>
            </a:xfrm>
            <a:prstGeom prst="rect">
              <a:avLst/>
            </a:prstGeom>
            <a:solidFill>
              <a:schemeClr val="accent6">
                <a:lumMod val="20000"/>
                <a:lumOff val="80000"/>
              </a:schemeClr>
            </a:solidFill>
            <a:ln>
              <a:solidFill>
                <a:schemeClr val="tx1"/>
              </a:solidFill>
            </a:ln>
          </p:spPr>
          <p:txBody>
            <a:bodyPr wrap="none" rtlCol="0">
              <a:spAutoFit/>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Ernst von Bandel</a:t>
              </a:r>
              <a:endParaRPr lang="de-DE" dirty="0"/>
            </a:p>
          </p:txBody>
        </p:sp>
      </p:grpSp>
    </p:spTree>
    <p:extLst>
      <p:ext uri="{BB962C8B-B14F-4D97-AF65-F5344CB8AC3E}">
        <p14:creationId xmlns:p14="http://schemas.microsoft.com/office/powerpoint/2010/main" val="2019411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CA918DB-56D2-2A43-A626-33EA2BFFAD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037" y="324804"/>
            <a:ext cx="8235961" cy="4642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3E2A712B-E274-0DC4-3A80-2401AC4F9B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874318" y="2929409"/>
            <a:ext cx="4185918" cy="3311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feld 7">
            <a:extLst>
              <a:ext uri="{FF2B5EF4-FFF2-40B4-BE49-F238E27FC236}">
                <a16:creationId xmlns:a16="http://schemas.microsoft.com/office/drawing/2014/main" id="{FADB1C63-B130-89CA-D815-57191D5694D3}"/>
              </a:ext>
            </a:extLst>
          </p:cNvPr>
          <p:cNvSpPr txBox="1"/>
          <p:nvPr/>
        </p:nvSpPr>
        <p:spPr>
          <a:xfrm>
            <a:off x="569001" y="5101297"/>
            <a:ext cx="7789662" cy="1477328"/>
          </a:xfrm>
          <a:prstGeom prst="rect">
            <a:avLst/>
          </a:prstGeom>
          <a:noFill/>
        </p:spPr>
        <p:txBody>
          <a:bodyPr wrap="square" rtlCol="0">
            <a:spAutoFit/>
          </a:bodyPr>
          <a:lstStyle/>
          <a:p>
            <a:r>
              <a:rPr lang="de-DE" sz="3200" b="1" dirty="0"/>
              <a:t>4. Tag: Kleineberg – Kloster Dalheim – </a:t>
            </a:r>
            <a:r>
              <a:rPr lang="de-DE" sz="3200" b="1" dirty="0" err="1"/>
              <a:t>Hardehausen</a:t>
            </a:r>
            <a:r>
              <a:rPr lang="de-DE" sz="3200" b="1" dirty="0"/>
              <a:t> (17 km)</a:t>
            </a:r>
          </a:p>
          <a:p>
            <a:r>
              <a:rPr lang="de-DE" sz="2600" dirty="0"/>
              <a:t>Sonntag, 19.Februar 2023  </a:t>
            </a:r>
          </a:p>
        </p:txBody>
      </p:sp>
      <p:sp>
        <p:nvSpPr>
          <p:cNvPr id="9" name="Textfeld 8">
            <a:extLst>
              <a:ext uri="{FF2B5EF4-FFF2-40B4-BE49-F238E27FC236}">
                <a16:creationId xmlns:a16="http://schemas.microsoft.com/office/drawing/2014/main" id="{D73D3AC8-35DF-1598-35B9-961AEBFE1E45}"/>
              </a:ext>
            </a:extLst>
          </p:cNvPr>
          <p:cNvSpPr txBox="1"/>
          <p:nvPr/>
        </p:nvSpPr>
        <p:spPr>
          <a:xfrm>
            <a:off x="8717843" y="272018"/>
            <a:ext cx="3121734" cy="1938992"/>
          </a:xfrm>
          <a:prstGeom prst="rect">
            <a:avLst/>
          </a:prstGeom>
          <a:noFill/>
        </p:spPr>
        <p:txBody>
          <a:bodyPr wrap="square" rtlCol="0">
            <a:spAutoFit/>
          </a:bodyPr>
          <a:lstStyle/>
          <a:p>
            <a:r>
              <a:rPr lang="de-DE" sz="2000" i="1" dirty="0"/>
              <a:t>Nach leckerem Frühstück und (viel zu kurzem) Rundgang durchs Dorf hat uns unser Wirt zum Ex-Kloster Dalheim zur Messe gefahren. </a:t>
            </a:r>
          </a:p>
        </p:txBody>
      </p:sp>
      <p:sp>
        <p:nvSpPr>
          <p:cNvPr id="10" name="Textfeld 9">
            <a:extLst>
              <a:ext uri="{FF2B5EF4-FFF2-40B4-BE49-F238E27FC236}">
                <a16:creationId xmlns:a16="http://schemas.microsoft.com/office/drawing/2014/main" id="{80246D9B-469A-1373-ADB7-053A3BDC10F1}"/>
              </a:ext>
            </a:extLst>
          </p:cNvPr>
          <p:cNvSpPr txBox="1"/>
          <p:nvPr/>
        </p:nvSpPr>
        <p:spPr>
          <a:xfrm>
            <a:off x="356925" y="4450804"/>
            <a:ext cx="4329375" cy="369332"/>
          </a:xfrm>
          <a:prstGeom prst="rect">
            <a:avLst/>
          </a:prstGeom>
          <a:noFill/>
        </p:spPr>
        <p:txBody>
          <a:bodyPr wrap="square" rtlCol="0">
            <a:spAutoFit/>
          </a:bodyPr>
          <a:lstStyle/>
          <a:p>
            <a:r>
              <a:rPr lang="de-DE" dirty="0">
                <a:solidFill>
                  <a:schemeClr val="bg1"/>
                </a:solidFill>
              </a:rPr>
              <a:t>Glasfenster mit Bezug zur Ortsgeschichte</a:t>
            </a:r>
          </a:p>
        </p:txBody>
      </p:sp>
      <p:sp>
        <p:nvSpPr>
          <p:cNvPr id="11" name="Textfeld 10">
            <a:extLst>
              <a:ext uri="{FF2B5EF4-FFF2-40B4-BE49-F238E27FC236}">
                <a16:creationId xmlns:a16="http://schemas.microsoft.com/office/drawing/2014/main" id="{ED59BCBE-F904-35B2-5E02-F52C6CE03EEF}"/>
              </a:ext>
            </a:extLst>
          </p:cNvPr>
          <p:cNvSpPr txBox="1"/>
          <p:nvPr/>
        </p:nvSpPr>
        <p:spPr>
          <a:xfrm>
            <a:off x="8463998" y="6163864"/>
            <a:ext cx="1168718" cy="369332"/>
          </a:xfrm>
          <a:prstGeom prst="rect">
            <a:avLst/>
          </a:prstGeom>
          <a:noFill/>
        </p:spPr>
        <p:txBody>
          <a:bodyPr wrap="none" rtlCol="0">
            <a:spAutoFit/>
          </a:bodyPr>
          <a:lstStyle/>
          <a:p>
            <a:r>
              <a:rPr lang="de-DE" dirty="0">
                <a:solidFill>
                  <a:schemeClr val="bg1"/>
                </a:solidFill>
              </a:rPr>
              <a:t>Dorfkirche</a:t>
            </a:r>
          </a:p>
        </p:txBody>
      </p:sp>
    </p:spTree>
    <p:extLst>
      <p:ext uri="{BB962C8B-B14F-4D97-AF65-F5344CB8AC3E}">
        <p14:creationId xmlns:p14="http://schemas.microsoft.com/office/powerpoint/2010/main" val="261534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42A6C04-C1E7-D427-71EC-6D2226845B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9F04C865-248E-3F99-46D9-2AF03BDB446A}"/>
              </a:ext>
            </a:extLst>
          </p:cNvPr>
          <p:cNvSpPr txBox="1"/>
          <p:nvPr/>
        </p:nvSpPr>
        <p:spPr>
          <a:xfrm>
            <a:off x="389106" y="262647"/>
            <a:ext cx="3149708" cy="646331"/>
          </a:xfrm>
          <a:prstGeom prst="rect">
            <a:avLst/>
          </a:prstGeom>
          <a:noFill/>
        </p:spPr>
        <p:txBody>
          <a:bodyPr wrap="none" rtlCol="0">
            <a:spAutoFit/>
          </a:bodyPr>
          <a:lstStyle/>
          <a:p>
            <a:r>
              <a:rPr lang="de-DE" sz="3600" dirty="0"/>
              <a:t>Kloster Dalheim</a:t>
            </a:r>
          </a:p>
        </p:txBody>
      </p:sp>
    </p:spTree>
    <p:extLst>
      <p:ext uri="{BB962C8B-B14F-4D97-AF65-F5344CB8AC3E}">
        <p14:creationId xmlns:p14="http://schemas.microsoft.com/office/powerpoint/2010/main" val="3147119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7E93719-D2FD-4179-BA54-B202E7DCD2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803555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66BEFB-4F75-3CE3-E206-430E6CD6CE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709433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55328A-BF0D-DC87-F79D-9EA44F0B86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870523" y="1862536"/>
            <a:ext cx="6098232" cy="3437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C9256350-EBA8-5BB5-E63B-E7AD141CB6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013459" y="1606475"/>
            <a:ext cx="6098232" cy="3437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84828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101886-8965-2724-399D-811CF0946A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BEC30D88-9B2D-F103-7A41-AAD6FE7329F5}"/>
              </a:ext>
            </a:extLst>
          </p:cNvPr>
          <p:cNvSpPr txBox="1"/>
          <p:nvPr/>
        </p:nvSpPr>
        <p:spPr>
          <a:xfrm>
            <a:off x="9786026" y="6021421"/>
            <a:ext cx="1807354" cy="523220"/>
          </a:xfrm>
          <a:prstGeom prst="rect">
            <a:avLst/>
          </a:prstGeom>
          <a:noFill/>
        </p:spPr>
        <p:txBody>
          <a:bodyPr wrap="none" rtlCol="0">
            <a:spAutoFit/>
          </a:bodyPr>
          <a:lstStyle/>
          <a:p>
            <a:r>
              <a:rPr lang="de-DE" sz="2800" dirty="0">
                <a:solidFill>
                  <a:schemeClr val="bg1"/>
                </a:solidFill>
              </a:rPr>
              <a:t>Die Kapelle</a:t>
            </a:r>
          </a:p>
        </p:txBody>
      </p:sp>
    </p:spTree>
    <p:extLst>
      <p:ext uri="{BB962C8B-B14F-4D97-AF65-F5344CB8AC3E}">
        <p14:creationId xmlns:p14="http://schemas.microsoft.com/office/powerpoint/2010/main" val="3488519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2439EAB-75EB-3AC7-7EC9-09A312B25C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393494" y="1647550"/>
            <a:ext cx="5881962" cy="3315811"/>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F96FBB9A-7C0C-9E27-E7D7-95C9B5A074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059070" y="1965250"/>
            <a:ext cx="5843052" cy="3293877"/>
          </a:xfrm>
          <a:prstGeom prst="rect">
            <a:avLst/>
          </a:prstGeom>
          <a:ln>
            <a:noFill/>
          </a:ln>
          <a:effectLst>
            <a:outerShdw blurRad="292100" dist="139700" dir="2700000" algn="tl" rotWithShape="0">
              <a:srgbClr val="333333">
                <a:alpha val="65000"/>
              </a:srgbClr>
            </a:outerShdw>
          </a:effectLst>
        </p:spPr>
      </p:pic>
      <p:sp>
        <p:nvSpPr>
          <p:cNvPr id="11" name="Textfeld 10">
            <a:extLst>
              <a:ext uri="{FF2B5EF4-FFF2-40B4-BE49-F238E27FC236}">
                <a16:creationId xmlns:a16="http://schemas.microsoft.com/office/drawing/2014/main" id="{901590C7-B4CB-6E2B-92EE-2254F6812FA7}"/>
              </a:ext>
            </a:extLst>
          </p:cNvPr>
          <p:cNvSpPr txBox="1"/>
          <p:nvPr/>
        </p:nvSpPr>
        <p:spPr>
          <a:xfrm>
            <a:off x="7159555" y="242034"/>
            <a:ext cx="4850213" cy="6463308"/>
          </a:xfrm>
          <a:prstGeom prst="rect">
            <a:avLst/>
          </a:prstGeom>
          <a:noFill/>
        </p:spPr>
        <p:txBody>
          <a:bodyPr wrap="square">
            <a:spAutoFit/>
          </a:bodyPr>
          <a:lstStyle/>
          <a:p>
            <a:r>
              <a:rPr lang="de-DE" dirty="0">
                <a:effectLst/>
                <a:latin typeface="Times New Roman" panose="02020603050405020304" pitchFamily="18" charset="0"/>
                <a:ea typeface="Times New Roman" panose="02020603050405020304" pitchFamily="18" charset="0"/>
              </a:rPr>
              <a:t>In der 2. Hälfte des 12. Jahrhunderts nutzte ein in  Dalheim gegründeter Frauenorden die schon bestehende kleine Kirche als Klosterkirche. Das Kloster erlangte nie eine überregionale Bedeutung und wurde nach Geldnöten, gewaltsamen Zerstörungen, klimatischen Verschlechterungen und vor allem der Pestwelle gegen Ende des 14. Jahrhunderts aufgegeben. Dem Niedergang der ersten Ansiedlung und der Auflösung des Frauenklosters folgte 1429 die Wiederbesiedlung durch Augustiner-Chorherren – das Kloster wurde 1452 selbstständig. Um 1500 lebten im Kloster Dalheim 24 Chorherren und 100 Laienbrüder. Es galt als das geistliche, aber auch wirtschaftliche Zentrum des südlichen Paderborner Landes. Im Jahre 1600 versuchte der Erzbischof von Paderborn, einiger Ländereien habhaft zu  werden,  indem er einen Hexenprozess gegen die Leitung des Kloster anstrengte –erfolglos. Der Prior und Subprior bleiben allerdings trotz des Freispruchs in Haft… Im Barock erlebte das Kloster seine größte Blüte – große Gartenanlagen wurden angelegt. </a:t>
            </a:r>
          </a:p>
        </p:txBody>
      </p:sp>
      <p:sp>
        <p:nvSpPr>
          <p:cNvPr id="12" name="Textfeld 11">
            <a:extLst>
              <a:ext uri="{FF2B5EF4-FFF2-40B4-BE49-F238E27FC236}">
                <a16:creationId xmlns:a16="http://schemas.microsoft.com/office/drawing/2014/main" id="{C763EF50-CEC7-3A49-053A-7BB288E1CB61}"/>
              </a:ext>
            </a:extLst>
          </p:cNvPr>
          <p:cNvSpPr txBox="1"/>
          <p:nvPr/>
        </p:nvSpPr>
        <p:spPr>
          <a:xfrm>
            <a:off x="936655" y="119051"/>
            <a:ext cx="2339936" cy="461665"/>
          </a:xfrm>
          <a:prstGeom prst="rect">
            <a:avLst/>
          </a:prstGeom>
          <a:noFill/>
        </p:spPr>
        <p:txBody>
          <a:bodyPr wrap="none" rtlCol="0">
            <a:spAutoFit/>
          </a:bodyPr>
          <a:lstStyle/>
          <a:p>
            <a:r>
              <a:rPr lang="de-DE" sz="2400" b="1" dirty="0">
                <a:effectLst/>
                <a:latin typeface="Times New Roman" panose="02020603050405020304" pitchFamily="18" charset="0"/>
                <a:ea typeface="Times New Roman" panose="02020603050405020304" pitchFamily="18" charset="0"/>
              </a:rPr>
              <a:t>Kloster Dalheim</a:t>
            </a:r>
            <a:endParaRPr lang="de-DE" sz="2400" b="1" dirty="0"/>
          </a:p>
        </p:txBody>
      </p:sp>
    </p:spTree>
    <p:extLst>
      <p:ext uri="{BB962C8B-B14F-4D97-AF65-F5344CB8AC3E}">
        <p14:creationId xmlns:p14="http://schemas.microsoft.com/office/powerpoint/2010/main" val="2183002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E0EAEE4-51D2-0A67-BFE5-293948BC9D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9359" y="0"/>
            <a:ext cx="10602641" cy="6858000"/>
          </a:xfrm>
          <a:prstGeom prst="rect">
            <a:avLst/>
          </a:prstGeom>
        </p:spPr>
      </p:pic>
      <p:pic>
        <p:nvPicPr>
          <p:cNvPr id="3" name="Grafik 2">
            <a:extLst>
              <a:ext uri="{FF2B5EF4-FFF2-40B4-BE49-F238E27FC236}">
                <a16:creationId xmlns:a16="http://schemas.microsoft.com/office/drawing/2014/main" id="{CCEF0CD2-6A14-6BC5-AE48-790A472E99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0602641" cy="6858000"/>
          </a:xfrm>
          <a:prstGeom prst="rect">
            <a:avLst/>
          </a:prstGeom>
        </p:spPr>
      </p:pic>
      <p:pic>
        <p:nvPicPr>
          <p:cNvPr id="5" name="Grafik 4">
            <a:extLst>
              <a:ext uri="{FF2B5EF4-FFF2-40B4-BE49-F238E27FC236}">
                <a16:creationId xmlns:a16="http://schemas.microsoft.com/office/drawing/2014/main" id="{BACA4851-9E2D-5D0C-3D2E-6C9E6E8249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968124" y="1626288"/>
            <a:ext cx="6240798" cy="3795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4665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6EB6BB-EBB5-5939-8FAD-E298B9279B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1293" y="329393"/>
            <a:ext cx="9196097" cy="4406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2772873B-2093-3C13-F1EA-C49D815FC6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0223" y="689850"/>
            <a:ext cx="4211577" cy="2894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Grafik 8">
            <a:extLst>
              <a:ext uri="{FF2B5EF4-FFF2-40B4-BE49-F238E27FC236}">
                <a16:creationId xmlns:a16="http://schemas.microsoft.com/office/drawing/2014/main" id="{9EAE6903-D55F-0A1A-0762-C7DF04F04D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0729" y="3779729"/>
            <a:ext cx="3795051" cy="2894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feld 9">
            <a:extLst>
              <a:ext uri="{FF2B5EF4-FFF2-40B4-BE49-F238E27FC236}">
                <a16:creationId xmlns:a16="http://schemas.microsoft.com/office/drawing/2014/main" id="{8960F56D-2ED6-F71B-A289-B81D5F684F62}"/>
              </a:ext>
            </a:extLst>
          </p:cNvPr>
          <p:cNvSpPr txBox="1"/>
          <p:nvPr/>
        </p:nvSpPr>
        <p:spPr>
          <a:xfrm>
            <a:off x="270223" y="3779729"/>
            <a:ext cx="1556641" cy="923330"/>
          </a:xfrm>
          <a:prstGeom prst="rect">
            <a:avLst/>
          </a:prstGeom>
          <a:noFill/>
        </p:spPr>
        <p:txBody>
          <a:bodyPr wrap="square" rtlCol="0">
            <a:spAutoFit/>
          </a:bodyPr>
          <a:lstStyle/>
          <a:p>
            <a:r>
              <a:rPr lang="de-DE" dirty="0"/>
              <a:t>Die Klosteranlage heute</a:t>
            </a:r>
          </a:p>
        </p:txBody>
      </p:sp>
      <p:sp>
        <p:nvSpPr>
          <p:cNvPr id="11" name="Textfeld 10">
            <a:extLst>
              <a:ext uri="{FF2B5EF4-FFF2-40B4-BE49-F238E27FC236}">
                <a16:creationId xmlns:a16="http://schemas.microsoft.com/office/drawing/2014/main" id="{A7537CC7-23B2-FEC7-60B0-1C80E073DD8D}"/>
              </a:ext>
            </a:extLst>
          </p:cNvPr>
          <p:cNvSpPr txBox="1"/>
          <p:nvPr/>
        </p:nvSpPr>
        <p:spPr>
          <a:xfrm>
            <a:off x="270223" y="6168150"/>
            <a:ext cx="1893467" cy="369332"/>
          </a:xfrm>
          <a:prstGeom prst="rect">
            <a:avLst/>
          </a:prstGeom>
          <a:noFill/>
        </p:spPr>
        <p:txBody>
          <a:bodyPr wrap="square" rtlCol="0">
            <a:spAutoFit/>
          </a:bodyPr>
          <a:lstStyle/>
          <a:p>
            <a:r>
              <a:rPr lang="de-DE" dirty="0"/>
              <a:t>Im 19. </a:t>
            </a:r>
            <a:r>
              <a:rPr lang="de-DE" dirty="0" err="1"/>
              <a:t>Jh</a:t>
            </a:r>
            <a:endParaRPr lang="de-DE" dirty="0"/>
          </a:p>
        </p:txBody>
      </p:sp>
      <p:sp>
        <p:nvSpPr>
          <p:cNvPr id="12" name="Textfeld 11">
            <a:extLst>
              <a:ext uri="{FF2B5EF4-FFF2-40B4-BE49-F238E27FC236}">
                <a16:creationId xmlns:a16="http://schemas.microsoft.com/office/drawing/2014/main" id="{D84067F0-78EA-05D0-798F-B8291765E3D2}"/>
              </a:ext>
            </a:extLst>
          </p:cNvPr>
          <p:cNvSpPr txBox="1"/>
          <p:nvPr/>
        </p:nvSpPr>
        <p:spPr>
          <a:xfrm>
            <a:off x="10505873" y="4857793"/>
            <a:ext cx="1115498" cy="369332"/>
          </a:xfrm>
          <a:prstGeom prst="rect">
            <a:avLst/>
          </a:prstGeom>
          <a:noFill/>
        </p:spPr>
        <p:txBody>
          <a:bodyPr wrap="none" rtlCol="0">
            <a:spAutoFit/>
          </a:bodyPr>
          <a:lstStyle/>
          <a:p>
            <a:r>
              <a:rPr lang="de-DE" dirty="0"/>
              <a:t>Im Barock</a:t>
            </a:r>
          </a:p>
        </p:txBody>
      </p:sp>
    </p:spTree>
    <p:extLst>
      <p:ext uri="{BB962C8B-B14F-4D97-AF65-F5344CB8AC3E}">
        <p14:creationId xmlns:p14="http://schemas.microsoft.com/office/powerpoint/2010/main" val="17911003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EC14BBF-FF8E-5F07-E9A9-49A7F3835D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627107">
            <a:off x="618554" y="5106633"/>
            <a:ext cx="3389069" cy="1456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25828FF1-B98B-8C57-FBC3-742BDBFC1B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419660">
            <a:off x="3662768" y="4076623"/>
            <a:ext cx="3969632" cy="1480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a:extLst>
              <a:ext uri="{FF2B5EF4-FFF2-40B4-BE49-F238E27FC236}">
                <a16:creationId xmlns:a16="http://schemas.microsoft.com/office/drawing/2014/main" id="{7E9D8203-2B40-DE71-A355-4F4A2DB4535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rot="158842">
            <a:off x="611093" y="1199069"/>
            <a:ext cx="3751595" cy="1694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a:extLst>
              <a:ext uri="{FF2B5EF4-FFF2-40B4-BE49-F238E27FC236}">
                <a16:creationId xmlns:a16="http://schemas.microsoft.com/office/drawing/2014/main" id="{4E2427D4-0B96-AAA1-E334-0CA4969D8DF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21076146">
            <a:off x="258660" y="2402431"/>
            <a:ext cx="11889714" cy="1752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a:extLst>
              <a:ext uri="{FF2B5EF4-FFF2-40B4-BE49-F238E27FC236}">
                <a16:creationId xmlns:a16="http://schemas.microsoft.com/office/drawing/2014/main" id="{6E30CA48-B1D5-40B0-1A06-D721A7CBCAB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455413">
            <a:off x="6391212" y="543977"/>
            <a:ext cx="4361993" cy="1308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a:extLst>
              <a:ext uri="{FF2B5EF4-FFF2-40B4-BE49-F238E27FC236}">
                <a16:creationId xmlns:a16="http://schemas.microsoft.com/office/drawing/2014/main" id="{478B9B70-B291-ABE7-376E-BAFD5C6CBE7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1304752">
            <a:off x="6248049" y="5304796"/>
            <a:ext cx="4335963" cy="1224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feld 10">
            <a:extLst>
              <a:ext uri="{FF2B5EF4-FFF2-40B4-BE49-F238E27FC236}">
                <a16:creationId xmlns:a16="http://schemas.microsoft.com/office/drawing/2014/main" id="{F1317802-0FC8-E97F-6903-4E6DD7C6A9A0}"/>
              </a:ext>
            </a:extLst>
          </p:cNvPr>
          <p:cNvSpPr txBox="1"/>
          <p:nvPr/>
        </p:nvSpPr>
        <p:spPr>
          <a:xfrm>
            <a:off x="514600" y="373307"/>
            <a:ext cx="5581400" cy="523220"/>
          </a:xfrm>
          <a:prstGeom prst="rect">
            <a:avLst/>
          </a:prstGeom>
          <a:noFill/>
        </p:spPr>
        <p:txBody>
          <a:bodyPr wrap="none" rtlCol="0">
            <a:spAutoFit/>
          </a:bodyPr>
          <a:lstStyle/>
          <a:p>
            <a:r>
              <a:rPr lang="de-DE" sz="2800" dirty="0"/>
              <a:t>Gedanken beim Eintritt ins Kloster…..</a:t>
            </a:r>
          </a:p>
        </p:txBody>
      </p:sp>
      <p:pic>
        <p:nvPicPr>
          <p:cNvPr id="13" name="Grafik 12">
            <a:extLst>
              <a:ext uri="{FF2B5EF4-FFF2-40B4-BE49-F238E27FC236}">
                <a16:creationId xmlns:a16="http://schemas.microsoft.com/office/drawing/2014/main" id="{6FA3E304-1D00-6DFA-CF92-72675A9A097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492021">
            <a:off x="7821960" y="3905848"/>
            <a:ext cx="4237057" cy="1145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2811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D883E29E-CE2E-C567-DF3A-149AB5FC1FF1}"/>
              </a:ext>
            </a:extLst>
          </p:cNvPr>
          <p:cNvSpPr txBox="1"/>
          <p:nvPr/>
        </p:nvSpPr>
        <p:spPr>
          <a:xfrm>
            <a:off x="660399" y="453241"/>
            <a:ext cx="8338457" cy="5262979"/>
          </a:xfrm>
          <a:prstGeom prst="rect">
            <a:avLst/>
          </a:prstGeom>
          <a:noFill/>
        </p:spPr>
        <p:txBody>
          <a:bodyPr wrap="square">
            <a:spAutoFit/>
          </a:bodyPr>
          <a:lstStyle/>
          <a:p>
            <a:r>
              <a:rPr lang="de-DE" sz="2400" dirty="0"/>
              <a:t>auf dem 7 m langen Schwert steht:</a:t>
            </a:r>
          </a:p>
          <a:p>
            <a:r>
              <a:rPr lang="de-DE" sz="2400" dirty="0"/>
              <a:t>„Deutschland Einigkeit – Meine Stärke, Meine Stärke – Deutschlands Macht“</a:t>
            </a:r>
            <a:br>
              <a:rPr lang="de-DE" sz="2400" dirty="0"/>
            </a:br>
            <a:endParaRPr lang="de-DE" sz="2400" dirty="0"/>
          </a:p>
          <a:p>
            <a:r>
              <a:rPr lang="de-DE" sz="2400" dirty="0"/>
              <a:t>Der Text in den Nischen des Sockels (1870/71 eingefügt) lautet:</a:t>
            </a:r>
          </a:p>
          <a:p>
            <a:r>
              <a:rPr lang="de-DE" sz="2400" dirty="0"/>
              <a:t>„Nur weil deutsches Volk </a:t>
            </a:r>
            <a:r>
              <a:rPr lang="de-DE" sz="2400" dirty="0" err="1"/>
              <a:t>verwelscht</a:t>
            </a:r>
            <a:r>
              <a:rPr lang="de-DE" sz="2400" dirty="0"/>
              <a:t> und durch Uneinigkeit machtlos geworden, konnte Napoleon Bonaparte, Kaiser der Franzosen, mit Hilfe Deutscher Deutschland unterjochen“</a:t>
            </a:r>
            <a:br>
              <a:rPr lang="de-DE" sz="2400" dirty="0"/>
            </a:br>
            <a:br>
              <a:rPr lang="de-DE" sz="2400" dirty="0"/>
            </a:br>
            <a:r>
              <a:rPr lang="de-DE" sz="2400" dirty="0"/>
              <a:t>und über Kaiser Wilhelm I heißt es:</a:t>
            </a:r>
            <a:br>
              <a:rPr lang="de-DE" sz="2400" dirty="0"/>
            </a:br>
            <a:r>
              <a:rPr lang="de-DE" sz="2400" dirty="0"/>
              <a:t>„der lang getrennte Stämme vereint mit starker Hand,</a:t>
            </a:r>
            <a:br>
              <a:rPr lang="de-DE" sz="2400" dirty="0"/>
            </a:br>
            <a:r>
              <a:rPr lang="de-DE" sz="2400" dirty="0"/>
              <a:t>Der welsche Macht und Tücke siegreich überwand,</a:t>
            </a:r>
            <a:br>
              <a:rPr lang="de-DE" sz="2400" dirty="0"/>
            </a:br>
            <a:r>
              <a:rPr lang="de-DE" sz="2400" dirty="0"/>
              <a:t>Der längst </a:t>
            </a:r>
            <a:r>
              <a:rPr lang="de-DE" sz="2400" dirty="0" err="1"/>
              <a:t>verlorne</a:t>
            </a:r>
            <a:r>
              <a:rPr lang="de-DE" sz="2400" dirty="0"/>
              <a:t> Söhne heimführt zum Deutschen Reich,</a:t>
            </a:r>
            <a:br>
              <a:rPr lang="de-DE" sz="2400" dirty="0"/>
            </a:br>
            <a:r>
              <a:rPr lang="de-DE" sz="2400" dirty="0"/>
              <a:t>Armin, dem Retter ist er gleich.“</a:t>
            </a:r>
          </a:p>
        </p:txBody>
      </p:sp>
      <p:pic>
        <p:nvPicPr>
          <p:cNvPr id="7" name="Grafik 6">
            <a:extLst>
              <a:ext uri="{FF2B5EF4-FFF2-40B4-BE49-F238E27FC236}">
                <a16:creationId xmlns:a16="http://schemas.microsoft.com/office/drawing/2014/main" id="{D108E460-D97D-3AB8-F1E4-789B687328A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8765" b="100000" l="7627" r="89831">
                        <a14:foregroundMark x1="41646" y1="9146" x2="41646" y2="9146"/>
                        <a14:foregroundMark x1="40920" y1="8765" x2="40920" y2="8765"/>
                        <a14:foregroundMark x1="41646" y1="10823" x2="41646" y2="10823"/>
                        <a14:foregroundMark x1="41646" y1="10823" x2="41646" y2="10823"/>
                        <a14:foregroundMark x1="40920" y1="13796" x2="40920" y2="13796"/>
                        <a14:foregroundMark x1="40920" y1="15015" x2="40920" y2="15015"/>
                        <a14:foregroundMark x1="40920" y1="15854" x2="40920" y2="15854"/>
                        <a14:foregroundMark x1="41404" y1="11890" x2="41404" y2="11890"/>
                        <a14:foregroundMark x1="41646" y1="13034" x2="41646" y2="13034"/>
                        <a14:foregroundMark x1="16102" y1="95732" x2="16102" y2="95732"/>
                        <a14:foregroundMark x1="58717" y1="96951" x2="58717" y2="96951"/>
                        <a14:foregroundMark x1="7627" y1="97637" x2="7627" y2="97637"/>
                        <a14:backgroundMark x1="46247" y1="41997" x2="46247" y2="41997"/>
                        <a14:backgroundMark x1="83172" y1="89482" x2="83172" y2="89482"/>
                        <a14:backgroundMark x1="73850" y1="89863" x2="73850" y2="89863"/>
                        <a14:backgroundMark x1="15133" y1="90168" x2="15133" y2="90168"/>
                        <a14:backgroundMark x1="10896" y1="93369" x2="10896" y2="93369"/>
                        <a14:backgroundMark x1="81598" y1="99238" x2="81598" y2="99238"/>
                      </a14:backgroundRemoval>
                    </a14:imgEffect>
                  </a14:imgLayer>
                </a14:imgProps>
              </a:ext>
              <a:ext uri="{28A0092B-C50C-407E-A947-70E740481C1C}">
                <a14:useLocalDpi xmlns:a14="http://schemas.microsoft.com/office/drawing/2010/main"/>
              </a:ext>
            </a:extLst>
          </a:blip>
          <a:srcRect t="-2"/>
          <a:stretch/>
        </p:blipFill>
        <p:spPr>
          <a:xfrm>
            <a:off x="8650515" y="-289641"/>
            <a:ext cx="4376857" cy="7147641"/>
          </a:xfrm>
          <a:prstGeom prst="rect">
            <a:avLst/>
          </a:prstGeom>
        </p:spPr>
      </p:pic>
      <p:sp>
        <p:nvSpPr>
          <p:cNvPr id="8" name="Textfeld 7">
            <a:extLst>
              <a:ext uri="{FF2B5EF4-FFF2-40B4-BE49-F238E27FC236}">
                <a16:creationId xmlns:a16="http://schemas.microsoft.com/office/drawing/2014/main" id="{E6E67392-1916-A052-51FB-2F0702FADD0F}"/>
              </a:ext>
            </a:extLst>
          </p:cNvPr>
          <p:cNvSpPr txBox="1"/>
          <p:nvPr/>
        </p:nvSpPr>
        <p:spPr>
          <a:xfrm>
            <a:off x="977474" y="5874327"/>
            <a:ext cx="6098529" cy="584775"/>
          </a:xfrm>
          <a:prstGeom prst="rect">
            <a:avLst/>
          </a:prstGeom>
          <a:noFill/>
        </p:spPr>
        <p:txBody>
          <a:bodyPr wrap="none" rtlCol="0">
            <a:spAutoFit/>
          </a:bodyPr>
          <a:lstStyle/>
          <a:p>
            <a:r>
              <a:rPr lang="de-DE" sz="3200" dirty="0"/>
              <a:t>… nicht mehr so ganz </a:t>
            </a:r>
            <a:r>
              <a:rPr lang="de-DE" sz="3200" dirty="0" err="1"/>
              <a:t>up</a:t>
            </a:r>
            <a:r>
              <a:rPr lang="de-DE" sz="3200" dirty="0"/>
              <a:t> </a:t>
            </a:r>
            <a:r>
              <a:rPr lang="de-DE" sz="3200" dirty="0" err="1"/>
              <a:t>to</a:t>
            </a:r>
            <a:r>
              <a:rPr lang="de-DE" sz="3200" dirty="0"/>
              <a:t> date …..</a:t>
            </a:r>
          </a:p>
        </p:txBody>
      </p:sp>
    </p:spTree>
    <p:extLst>
      <p:ext uri="{BB962C8B-B14F-4D97-AF65-F5344CB8AC3E}">
        <p14:creationId xmlns:p14="http://schemas.microsoft.com/office/powerpoint/2010/main" val="31235061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7393368-F9DC-3880-DD42-8B6EFFC40F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145" y="1053898"/>
            <a:ext cx="7720520" cy="5559307"/>
          </a:xfrm>
          <a:prstGeom prst="rect">
            <a:avLst/>
          </a:prstGeom>
        </p:spPr>
      </p:pic>
      <p:sp>
        <p:nvSpPr>
          <p:cNvPr id="6" name="Textfeld 5">
            <a:extLst>
              <a:ext uri="{FF2B5EF4-FFF2-40B4-BE49-F238E27FC236}">
                <a16:creationId xmlns:a16="http://schemas.microsoft.com/office/drawing/2014/main" id="{83878BE5-22AA-A72D-E9F8-85F7495A6B14}"/>
              </a:ext>
            </a:extLst>
          </p:cNvPr>
          <p:cNvSpPr txBox="1"/>
          <p:nvPr/>
        </p:nvSpPr>
        <p:spPr>
          <a:xfrm>
            <a:off x="8122596" y="114608"/>
            <a:ext cx="3929973" cy="6740307"/>
          </a:xfrm>
          <a:prstGeom prst="rect">
            <a:avLst/>
          </a:prstGeom>
          <a:noFill/>
        </p:spPr>
        <p:txBody>
          <a:bodyPr wrap="square">
            <a:spAutoFit/>
          </a:bodyPr>
          <a:lstStyle/>
          <a:p>
            <a:r>
              <a:rPr lang="de-DE" sz="1800" dirty="0">
                <a:effectLst/>
                <a:latin typeface="Times New Roman" panose="02020603050405020304" pitchFamily="18" charset="0"/>
                <a:ea typeface="Times New Roman" panose="02020603050405020304" pitchFamily="18" charset="0"/>
              </a:rPr>
              <a:t>Im Zuge der Säkularisation wurde das Kloster 1803 aufgehoben und als Staatsdomäne verpachtet. Bis in die 1970er Jahre wurde es  als landwirtschaftlicher Betrieb genutzt,</a:t>
            </a:r>
          </a:p>
          <a:p>
            <a:r>
              <a:rPr lang="de-DE" dirty="0">
                <a:latin typeface="Times New Roman" panose="02020603050405020304" pitchFamily="18" charset="0"/>
                <a:ea typeface="Times New Roman" panose="02020603050405020304" pitchFamily="18" charset="0"/>
              </a:rPr>
              <a:t>u</a:t>
            </a:r>
            <a:r>
              <a:rPr lang="de-DE" sz="1800" dirty="0">
                <a:effectLst/>
                <a:latin typeface="Times New Roman" panose="02020603050405020304" pitchFamily="18" charset="0"/>
                <a:ea typeface="Times New Roman" panose="02020603050405020304" pitchFamily="18" charset="0"/>
              </a:rPr>
              <a:t>m die Jahrtausendwende restauriert und jetzt als Museum für Klosterkultur genutzt.</a:t>
            </a:r>
          </a:p>
          <a:p>
            <a:endParaRPr lang="de-DE" dirty="0">
              <a:latin typeface="Times New Roman" panose="02020603050405020304" pitchFamily="18" charset="0"/>
            </a:endParaRPr>
          </a:p>
          <a:p>
            <a:r>
              <a:rPr lang="de-DE" dirty="0">
                <a:latin typeface="Times New Roman" panose="02020603050405020304" pitchFamily="18" charset="0"/>
              </a:rPr>
              <a:t>In der Ausstellung zur Säkularisation wurde mir zum ersten Mal bewusst, dass die Aufhebung der Klöster nicht nur bedeutete, dass die Besitztümer und Ländereien an die weltlichen Herrscher fielen, sondern dass damit auch alle Mönche, Nonnen, Laienbrüder und Knechte ihre Lebensgrundlage verloren – und sich zu großen Teilen in das  Proletariat des 19. </a:t>
            </a:r>
            <a:r>
              <a:rPr lang="de-DE" dirty="0" err="1">
                <a:latin typeface="Times New Roman" panose="02020603050405020304" pitchFamily="18" charset="0"/>
              </a:rPr>
              <a:t>Jhs</a:t>
            </a:r>
            <a:r>
              <a:rPr lang="de-DE" dirty="0">
                <a:latin typeface="Times New Roman" panose="02020603050405020304" pitchFamily="18" charset="0"/>
              </a:rPr>
              <a:t> einreihen mussten. Erfolgreiche Neuorientierungen waren selten: z.B. ist die Gründerin von „ Klosterfrau Melissengeist“ eine dieser ehemaligen Nonnen</a:t>
            </a:r>
            <a:endParaRPr lang="de-DE" dirty="0"/>
          </a:p>
        </p:txBody>
      </p:sp>
      <p:sp>
        <p:nvSpPr>
          <p:cNvPr id="7" name="Textfeld 6">
            <a:extLst>
              <a:ext uri="{FF2B5EF4-FFF2-40B4-BE49-F238E27FC236}">
                <a16:creationId xmlns:a16="http://schemas.microsoft.com/office/drawing/2014/main" id="{72B39618-73CB-9C7C-4A20-3F08CD1C5794}"/>
              </a:ext>
            </a:extLst>
          </p:cNvPr>
          <p:cNvSpPr txBox="1"/>
          <p:nvPr/>
        </p:nvSpPr>
        <p:spPr>
          <a:xfrm>
            <a:off x="904672" y="244795"/>
            <a:ext cx="2516073" cy="584775"/>
          </a:xfrm>
          <a:prstGeom prst="rect">
            <a:avLst/>
          </a:prstGeom>
          <a:noFill/>
        </p:spPr>
        <p:txBody>
          <a:bodyPr wrap="none" rtlCol="0">
            <a:spAutoFit/>
          </a:bodyPr>
          <a:lstStyle/>
          <a:p>
            <a:r>
              <a:rPr lang="de-DE" sz="3200" dirty="0"/>
              <a:t>Säkularisation</a:t>
            </a:r>
          </a:p>
        </p:txBody>
      </p:sp>
    </p:spTree>
    <p:extLst>
      <p:ext uri="{BB962C8B-B14F-4D97-AF65-F5344CB8AC3E}">
        <p14:creationId xmlns:p14="http://schemas.microsoft.com/office/powerpoint/2010/main" val="9408648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82D13D8-0C1B-84BF-F5A9-9F2BF512EB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E2008595-45D7-E6CA-C9A0-40F19C074867}"/>
              </a:ext>
            </a:extLst>
          </p:cNvPr>
          <p:cNvSpPr txBox="1"/>
          <p:nvPr/>
        </p:nvSpPr>
        <p:spPr>
          <a:xfrm>
            <a:off x="807396" y="6186791"/>
            <a:ext cx="3424142" cy="523220"/>
          </a:xfrm>
          <a:prstGeom prst="rect">
            <a:avLst/>
          </a:prstGeom>
          <a:noFill/>
        </p:spPr>
        <p:txBody>
          <a:bodyPr wrap="none" rtlCol="0">
            <a:spAutoFit/>
          </a:bodyPr>
          <a:lstStyle/>
          <a:p>
            <a:r>
              <a:rPr lang="de-DE" sz="2800" dirty="0">
                <a:solidFill>
                  <a:schemeClr val="bg1"/>
                </a:solidFill>
              </a:rPr>
              <a:t>In den Kellergewölben</a:t>
            </a:r>
          </a:p>
        </p:txBody>
      </p:sp>
    </p:spTree>
    <p:extLst>
      <p:ext uri="{BB962C8B-B14F-4D97-AF65-F5344CB8AC3E}">
        <p14:creationId xmlns:p14="http://schemas.microsoft.com/office/powerpoint/2010/main" val="4051087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C27A07-A88A-9584-EFD6-42B2679793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5A651FD8-7906-CD5B-7358-08B548C462F1}"/>
              </a:ext>
            </a:extLst>
          </p:cNvPr>
          <p:cNvSpPr txBox="1"/>
          <p:nvPr/>
        </p:nvSpPr>
        <p:spPr>
          <a:xfrm>
            <a:off x="564204" y="5953328"/>
            <a:ext cx="6775381" cy="461665"/>
          </a:xfrm>
          <a:prstGeom prst="rect">
            <a:avLst/>
          </a:prstGeom>
          <a:noFill/>
        </p:spPr>
        <p:txBody>
          <a:bodyPr wrap="none" rtlCol="0">
            <a:spAutoFit/>
          </a:bodyPr>
          <a:lstStyle/>
          <a:p>
            <a:r>
              <a:rPr lang="de-DE" sz="2400" dirty="0">
                <a:solidFill>
                  <a:schemeClr val="bg1"/>
                </a:solidFill>
              </a:rPr>
              <a:t>Rhabarberkuchen mit Baiser in der Klosterwirtschaft</a:t>
            </a:r>
          </a:p>
        </p:txBody>
      </p:sp>
    </p:spTree>
    <p:extLst>
      <p:ext uri="{BB962C8B-B14F-4D97-AF65-F5344CB8AC3E}">
        <p14:creationId xmlns:p14="http://schemas.microsoft.com/office/powerpoint/2010/main" val="19924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D0DFD9-1166-29D8-134D-BFC17D43D6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CCB3D409-DA38-0462-EBAB-8BB5BEB3A7E4}"/>
              </a:ext>
            </a:extLst>
          </p:cNvPr>
          <p:cNvSpPr txBox="1"/>
          <p:nvPr/>
        </p:nvSpPr>
        <p:spPr>
          <a:xfrm>
            <a:off x="295275" y="6076950"/>
            <a:ext cx="2832955" cy="523220"/>
          </a:xfrm>
          <a:prstGeom prst="rect">
            <a:avLst/>
          </a:prstGeom>
          <a:noFill/>
        </p:spPr>
        <p:txBody>
          <a:bodyPr wrap="none" rtlCol="0">
            <a:spAutoFit/>
          </a:bodyPr>
          <a:lstStyle/>
          <a:p>
            <a:r>
              <a:rPr lang="de-DE" sz="2800" dirty="0">
                <a:solidFill>
                  <a:schemeClr val="bg1"/>
                </a:solidFill>
              </a:rPr>
              <a:t>Im Tal der </a:t>
            </a:r>
            <a:r>
              <a:rPr lang="de-DE" sz="2800" dirty="0" err="1">
                <a:solidFill>
                  <a:schemeClr val="bg1"/>
                </a:solidFill>
              </a:rPr>
              <a:t>Altenau</a:t>
            </a:r>
            <a:endParaRPr lang="de-DE" sz="2800" dirty="0">
              <a:solidFill>
                <a:schemeClr val="bg1"/>
              </a:solidFill>
            </a:endParaRPr>
          </a:p>
        </p:txBody>
      </p:sp>
    </p:spTree>
    <p:extLst>
      <p:ext uri="{BB962C8B-B14F-4D97-AF65-F5344CB8AC3E}">
        <p14:creationId xmlns:p14="http://schemas.microsoft.com/office/powerpoint/2010/main" val="2166870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A7E65E8-E912-E538-46E1-DE9BFAC633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5" name="Textfeld 4">
            <a:extLst>
              <a:ext uri="{FF2B5EF4-FFF2-40B4-BE49-F238E27FC236}">
                <a16:creationId xmlns:a16="http://schemas.microsoft.com/office/drawing/2014/main" id="{8D015658-892E-8E3E-BC62-800C047C8CD5}"/>
              </a:ext>
            </a:extLst>
          </p:cNvPr>
          <p:cNvSpPr txBox="1"/>
          <p:nvPr/>
        </p:nvSpPr>
        <p:spPr>
          <a:xfrm>
            <a:off x="276225" y="5848350"/>
            <a:ext cx="9714904" cy="461665"/>
          </a:xfrm>
          <a:prstGeom prst="rect">
            <a:avLst/>
          </a:prstGeom>
          <a:solidFill>
            <a:schemeClr val="accent6">
              <a:lumMod val="60000"/>
              <a:lumOff val="40000"/>
            </a:schemeClr>
          </a:solidFill>
          <a:ln w="15875">
            <a:solidFill>
              <a:srgbClr val="000000"/>
            </a:solidFill>
          </a:ln>
        </p:spPr>
        <p:txBody>
          <a:bodyPr wrap="none" rtlCol="0">
            <a:spAutoFit/>
          </a:bodyPr>
          <a:lstStyle/>
          <a:p>
            <a:r>
              <a:rPr lang="de-DE" sz="2400" dirty="0"/>
              <a:t>Die Annenkapelle in der Wüstung </a:t>
            </a:r>
            <a:r>
              <a:rPr lang="de-DE" sz="2400" dirty="0" err="1"/>
              <a:t>Amerungen</a:t>
            </a:r>
            <a:r>
              <a:rPr lang="de-DE" sz="2400" dirty="0"/>
              <a:t> an der </a:t>
            </a:r>
            <a:r>
              <a:rPr lang="de-DE" sz="2400" dirty="0" err="1"/>
              <a:t>Altenau</a:t>
            </a:r>
            <a:r>
              <a:rPr lang="de-DE" sz="2400" dirty="0"/>
              <a:t> aus dem 16. </a:t>
            </a:r>
            <a:r>
              <a:rPr lang="de-DE" sz="2400" dirty="0" err="1"/>
              <a:t>Jh</a:t>
            </a:r>
            <a:endParaRPr lang="de-DE" sz="2400" dirty="0"/>
          </a:p>
        </p:txBody>
      </p:sp>
    </p:spTree>
    <p:extLst>
      <p:ext uri="{BB962C8B-B14F-4D97-AF65-F5344CB8AC3E}">
        <p14:creationId xmlns:p14="http://schemas.microsoft.com/office/powerpoint/2010/main" val="3593497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E8E7E4F-8B01-A307-92D1-E2548CFB66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827932" y="1857654"/>
            <a:ext cx="5946581" cy="3352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a:extLst>
              <a:ext uri="{FF2B5EF4-FFF2-40B4-BE49-F238E27FC236}">
                <a16:creationId xmlns:a16="http://schemas.microsoft.com/office/drawing/2014/main" id="{02C6CE29-27E1-997E-A44C-94F00D319B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942859" y="1857656"/>
            <a:ext cx="5946579" cy="3352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Grafik 9">
            <a:extLst>
              <a:ext uri="{FF2B5EF4-FFF2-40B4-BE49-F238E27FC236}">
                <a16:creationId xmlns:a16="http://schemas.microsoft.com/office/drawing/2014/main" id="{8F5D2142-8873-5636-6017-354C5C3DD3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49212" y="1857654"/>
            <a:ext cx="5946580" cy="3352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67312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688794C-5D57-CD6B-52AB-DFE64CDE40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1150253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302EE50-19E4-D5E6-C233-5D752A527E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E36C27B9-3A3E-ED28-BB44-1B4B26CE34B4}"/>
              </a:ext>
            </a:extLst>
          </p:cNvPr>
          <p:cNvSpPr txBox="1"/>
          <p:nvPr/>
        </p:nvSpPr>
        <p:spPr>
          <a:xfrm>
            <a:off x="390525" y="5962650"/>
            <a:ext cx="2364622" cy="646331"/>
          </a:xfrm>
          <a:prstGeom prst="rect">
            <a:avLst/>
          </a:prstGeom>
          <a:noFill/>
        </p:spPr>
        <p:txBody>
          <a:bodyPr wrap="none" rtlCol="0">
            <a:spAutoFit/>
          </a:bodyPr>
          <a:lstStyle/>
          <a:p>
            <a:r>
              <a:rPr lang="de-DE" sz="3600" dirty="0">
                <a:solidFill>
                  <a:schemeClr val="bg1"/>
                </a:solidFill>
              </a:rPr>
              <a:t>Die </a:t>
            </a:r>
            <a:r>
              <a:rPr lang="de-DE" sz="3600" dirty="0" err="1">
                <a:solidFill>
                  <a:schemeClr val="bg1"/>
                </a:solidFill>
              </a:rPr>
              <a:t>Altenau</a:t>
            </a:r>
            <a:endParaRPr lang="de-DE" sz="3600" dirty="0">
              <a:solidFill>
                <a:schemeClr val="bg1"/>
              </a:solidFill>
            </a:endParaRPr>
          </a:p>
        </p:txBody>
      </p:sp>
    </p:spTree>
    <p:extLst>
      <p:ext uri="{BB962C8B-B14F-4D97-AF65-F5344CB8AC3E}">
        <p14:creationId xmlns:p14="http://schemas.microsoft.com/office/powerpoint/2010/main" val="8377625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820E504-5A75-14EE-7E92-12C50E3740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33863768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5E083A4-0BB1-9027-6C88-01D1698DFF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65496" cy="6858000"/>
          </a:xfrm>
          <a:prstGeom prst="rect">
            <a:avLst/>
          </a:prstGeom>
        </p:spPr>
      </p:pic>
      <p:pic>
        <p:nvPicPr>
          <p:cNvPr id="5" name="Grafik 4">
            <a:extLst>
              <a:ext uri="{FF2B5EF4-FFF2-40B4-BE49-F238E27FC236}">
                <a16:creationId xmlns:a16="http://schemas.microsoft.com/office/drawing/2014/main" id="{FDDECCE4-EE62-2266-2979-C0FB6572A34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10000" b="90000" l="24836" r="100000"/>
                    </a14:imgEffect>
                  </a14:imgLayer>
                </a14:imgProps>
              </a:ext>
              <a:ext uri="{28A0092B-C50C-407E-A947-70E740481C1C}">
                <a14:useLocalDpi xmlns:a14="http://schemas.microsoft.com/office/drawing/2010/main"/>
              </a:ext>
            </a:extLst>
          </a:blip>
          <a:srcRect/>
          <a:stretch/>
        </p:blipFill>
        <p:spPr>
          <a:xfrm>
            <a:off x="7496175" y="1228725"/>
            <a:ext cx="2485250" cy="2819400"/>
          </a:xfrm>
          <a:prstGeom prst="rect">
            <a:avLst/>
          </a:prstGeom>
        </p:spPr>
      </p:pic>
    </p:spTree>
    <p:extLst>
      <p:ext uri="{BB962C8B-B14F-4D97-AF65-F5344CB8AC3E}">
        <p14:creationId xmlns:p14="http://schemas.microsoft.com/office/powerpoint/2010/main" val="1191887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9764849-8705-A1BA-4AD4-E52D5CF20B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729488">
            <a:off x="5514583" y="180731"/>
            <a:ext cx="7233710" cy="7044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Grafik 1">
            <a:extLst>
              <a:ext uri="{FF2B5EF4-FFF2-40B4-BE49-F238E27FC236}">
                <a16:creationId xmlns:a16="http://schemas.microsoft.com/office/drawing/2014/main" id="{73F664C8-4909-DC65-684B-502B77D41D9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91871" l="0" r="100000">
                        <a14:foregroundMark x1="26486" y1="85605" x2="26486" y2="85605"/>
                        <a14:foregroundMark x1="21705" y1="90517" x2="21705" y2="90517"/>
                        <a14:foregroundMark x1="44961" y1="90093" x2="44961" y2="90093"/>
                        <a14:foregroundMark x1="45607" y1="86452" x2="45607" y2="86452"/>
                        <a14:foregroundMark x1="44315" y1="91871" x2="44315" y2="91871"/>
                        <a14:foregroundMark x1="50000" y1="11008" x2="50000" y2="11008"/>
                        <a14:foregroundMark x1="48837" y1="12955" x2="48837" y2="12955"/>
                        <a14:backgroundMark x1="99871" y1="14395" x2="99871" y2="14395"/>
                        <a14:backgroundMark x1="22351" y1="10330" x2="22351" y2="10330"/>
                        <a14:backgroundMark x1="38889" y1="17612" x2="38889" y2="17612"/>
                        <a14:backgroundMark x1="21059" y1="931" x2="21059" y2="931"/>
                        <a14:backgroundMark x1="29587" y1="89077" x2="29587" y2="89077"/>
                        <a14:backgroundMark x1="66150" y1="36325" x2="66150" y2="36325"/>
                        <a14:backgroundMark x1="39147" y1="41490" x2="39147" y2="41490"/>
                        <a14:backgroundMark x1="39922" y1="37087" x2="39922" y2="37087"/>
                        <a14:backgroundMark x1="65762" y1="35224" x2="65762" y2="35224"/>
                        <a14:backgroundMark x1="26753" y1="9091" x2="26753" y2="9091"/>
                        <a14:backgroundMark x1="26753" y1="9091" x2="26753" y2="9091"/>
                        <a14:backgroundMark x1="31760" y1="13496" x2="31760" y2="13496"/>
                        <a14:backgroundMark x1="39485" y1="10216" x2="39485" y2="10216"/>
                        <a14:backgroundMark x1="4292" y1="5904" x2="4292" y2="5904"/>
                        <a14:backgroundMark x1="9728" y1="11434" x2="9728" y2="11434"/>
                        <a14:backgroundMark x1="52504" y1="4311" x2="52504" y2="4311"/>
                        <a14:backgroundMark x1="82546" y1="4967" x2="82546" y2="4967"/>
                        <a14:backgroundMark x1="79685" y1="16401" x2="79685" y2="16401"/>
                        <a14:backgroundMark x1="82403" y1="19213" x2="82403" y2="19213"/>
                        <a14:backgroundMark x1="85122" y1="22024" x2="85122" y2="22024"/>
                        <a14:backgroundMark x1="89557" y1="22118" x2="89557" y2="22118"/>
                        <a14:backgroundMark x1="93848" y1="22306" x2="93848" y2="22306"/>
                        <a14:backgroundMark x1="77396" y1="18744" x2="77396" y2="18744"/>
                        <a14:backgroundMark x1="68240" y1="16401" x2="68240" y2="16401"/>
                        <a14:backgroundMark x1="68240" y1="16401" x2="68240" y2="16401"/>
                        <a14:backgroundMark x1="72532" y1="14152" x2="72532" y2="14152"/>
                        <a14:backgroundMark x1="71102" y1="9278" x2="71102" y2="9278"/>
                        <a14:backgroundMark x1="86409" y1="5530" x2="86409" y2="5530"/>
                        <a14:backgroundMark x1="90415" y1="3280" x2="90415" y2="3280"/>
                        <a14:backgroundMark x1="93848" y1="1874" x2="93848" y2="1874"/>
                        <a14:backgroundMark x1="93848" y1="1874" x2="93848" y2="1874"/>
                        <a14:backgroundMark x1="28469" y1="2249" x2="28469" y2="2249"/>
                        <a14:backgroundMark x1="17597" y1="4780" x2="17597" y2="4780"/>
                        <a14:backgroundMark x1="17597" y1="4780" x2="17597" y2="4780"/>
                        <a14:backgroundMark x1="9871" y1="13121" x2="9871" y2="13121"/>
                        <a14:backgroundMark x1="26037" y1="16120" x2="26037" y2="16120"/>
                        <a14:backgroundMark x1="36052" y1="16589" x2="36052" y2="16589"/>
                        <a14:backgroundMark x1="40200" y1="16026" x2="40200" y2="16026"/>
                        <a14:backgroundMark x1="19886" y1="14339" x2="19886" y2="14339"/>
                        <a14:backgroundMark x1="10587" y1="7404" x2="10587" y2="7404"/>
                        <a14:backgroundMark x1="4149" y1="3468" x2="4149" y2="3468"/>
                        <a14:backgroundMark x1="16309" y1="12090" x2="16309" y2="12090"/>
                        <a14:backgroundMark x1="16309" y1="12090" x2="16309" y2="12090"/>
                        <a14:backgroundMark x1="27611" y1="16495" x2="27611" y2="16495"/>
                        <a14:backgroundMark x1="76395" y1="14246" x2="76395" y2="14246"/>
                        <a14:backgroundMark x1="66667" y1="3749" x2="66667" y2="3749"/>
                        <a14:backgroundMark x1="38913" y1="2156" x2="38913" y2="2156"/>
                        <a14:backgroundMark x1="92704" y1="2343" x2="92704" y2="2343"/>
                        <a14:backgroundMark x1="93848" y1="9841" x2="93848" y2="9841"/>
                        <a14:backgroundMark x1="94564" y1="15745" x2="94564" y2="15745"/>
                        <a14:backgroundMark x1="94993" y1="19494" x2="94993" y2="19494"/>
                        <a14:backgroundMark x1="83405" y1="17338" x2="83405" y2="17338"/>
                        <a14:backgroundMark x1="73677" y1="16401" x2="73677" y2="16401"/>
                        <a14:backgroundMark x1="68383" y1="11434" x2="68383" y2="11434"/>
                        <a14:backgroundMark x1="67525" y1="6654" x2="67525" y2="6654"/>
                        <a14:backgroundMark x1="44063" y1="3655" x2="44063" y2="3655"/>
                        <a14:backgroundMark x1="76967" y1="2718" x2="76967" y2="2718"/>
                        <a14:backgroundMark x1="88412" y1="2905" x2="88412" y2="2905"/>
                        <a14:backgroundMark x1="95279" y1="2343" x2="95279" y2="2343"/>
                        <a14:backgroundMark x1="88984" y1="10403" x2="88984" y2="10403"/>
                        <a14:backgroundMark x1="83691" y1="11621" x2="83691" y2="11621"/>
                        <a14:backgroundMark x1="76395" y1="9934" x2="76395" y2="9934"/>
                        <a14:backgroundMark x1="73677" y1="14433" x2="73677" y2="14433"/>
                        <a14:backgroundMark x1="66810" y1="16495" x2="66810" y2="16495"/>
                        <a14:backgroundMark x1="66237" y1="12277" x2="66237" y2="12277"/>
                        <a14:backgroundMark x1="89127" y1="20337" x2="89127" y2="20337"/>
                      </a14:backgroundRemoval>
                    </a14:imgEffect>
                  </a14:imgLayer>
                </a14:imgProps>
              </a:ext>
              <a:ext uri="{28A0092B-C50C-407E-A947-70E740481C1C}">
                <a14:useLocalDpi xmlns:a14="http://schemas.microsoft.com/office/drawing/2010/main"/>
              </a:ext>
            </a:extLst>
          </a:blip>
          <a:srcRect/>
          <a:stretch/>
        </p:blipFill>
        <p:spPr>
          <a:xfrm rot="21439017">
            <a:off x="3151159" y="1051422"/>
            <a:ext cx="4271196" cy="6492615"/>
          </a:xfrm>
          <a:prstGeom prst="rect">
            <a:avLst/>
          </a:prstGeom>
        </p:spPr>
      </p:pic>
      <p:pic>
        <p:nvPicPr>
          <p:cNvPr id="5" name="Grafik 4">
            <a:extLst>
              <a:ext uri="{FF2B5EF4-FFF2-40B4-BE49-F238E27FC236}">
                <a16:creationId xmlns:a16="http://schemas.microsoft.com/office/drawing/2014/main" id="{41209E98-0FE4-4816-6DE0-E76BB2EB2F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700" y="1833276"/>
            <a:ext cx="3042615" cy="4669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feld 5">
            <a:extLst>
              <a:ext uri="{FF2B5EF4-FFF2-40B4-BE49-F238E27FC236}">
                <a16:creationId xmlns:a16="http://schemas.microsoft.com/office/drawing/2014/main" id="{2526CF9E-7389-7101-D8B8-84F7CF65AAFF}"/>
              </a:ext>
            </a:extLst>
          </p:cNvPr>
          <p:cNvSpPr txBox="1"/>
          <p:nvPr/>
        </p:nvSpPr>
        <p:spPr>
          <a:xfrm>
            <a:off x="342900" y="177800"/>
            <a:ext cx="5283200" cy="1846659"/>
          </a:xfrm>
          <a:prstGeom prst="rect">
            <a:avLst/>
          </a:prstGeom>
          <a:noFill/>
        </p:spPr>
        <p:txBody>
          <a:bodyPr wrap="square" rtlCol="0">
            <a:spAutoFit/>
          </a:bodyPr>
          <a:lstStyle/>
          <a:p>
            <a:r>
              <a:rPr lang="de-DE" sz="2400" i="1" dirty="0"/>
              <a:t>Am Hermannsdenkmal treffen wir auf den E1, der hier mit dem Hermanns- </a:t>
            </a:r>
            <a:r>
              <a:rPr lang="de-DE" sz="2400" i="1" dirty="0" err="1"/>
              <a:t>höhenweg</a:t>
            </a:r>
            <a:r>
              <a:rPr lang="de-DE" sz="2400" i="1" dirty="0"/>
              <a:t>/ </a:t>
            </a:r>
            <a:r>
              <a:rPr lang="de-DE" sz="2400" i="1" dirty="0" err="1"/>
              <a:t>Eggegebirgsweg</a:t>
            </a:r>
            <a:r>
              <a:rPr lang="de-DE" sz="2400" i="1" dirty="0"/>
              <a:t> zusammen verläuft</a:t>
            </a:r>
          </a:p>
          <a:p>
            <a:endParaRPr lang="de-DE" dirty="0"/>
          </a:p>
        </p:txBody>
      </p:sp>
    </p:spTree>
    <p:extLst>
      <p:ext uri="{BB962C8B-B14F-4D97-AF65-F5344CB8AC3E}">
        <p14:creationId xmlns:p14="http://schemas.microsoft.com/office/powerpoint/2010/main" val="2175668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60DDCBF-34F7-A093-853A-02288B3D8C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29909659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6D3F8A-74CD-0E1B-194E-B118F3E1CB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183C7C4C-E000-703E-E580-AC45A3D544FB}"/>
              </a:ext>
            </a:extLst>
          </p:cNvPr>
          <p:cNvSpPr txBox="1"/>
          <p:nvPr/>
        </p:nvSpPr>
        <p:spPr>
          <a:xfrm>
            <a:off x="3457575" y="5372099"/>
            <a:ext cx="8420100" cy="1200329"/>
          </a:xfrm>
          <a:prstGeom prst="rect">
            <a:avLst/>
          </a:prstGeom>
          <a:solidFill>
            <a:schemeClr val="accent6">
              <a:lumMod val="60000"/>
              <a:lumOff val="40000"/>
            </a:schemeClr>
          </a:solidFill>
          <a:ln w="28575">
            <a:solidFill>
              <a:schemeClr val="tx1"/>
            </a:solidFill>
          </a:ln>
        </p:spPr>
        <p:txBody>
          <a:bodyPr wrap="square" rtlCol="0">
            <a:spAutoFit/>
          </a:bodyPr>
          <a:lstStyle/>
          <a:p>
            <a:r>
              <a:rPr lang="de-DE" sz="2400" dirty="0"/>
              <a:t>Langsam steigt der Weg wieder zum Kamm des </a:t>
            </a:r>
            <a:r>
              <a:rPr lang="de-DE" sz="2400" dirty="0" err="1"/>
              <a:t>Eggegebirges</a:t>
            </a:r>
            <a:r>
              <a:rPr lang="de-DE" sz="2400" dirty="0"/>
              <a:t> an – und wir müssen am späten Nachmittag noch über den alten Kirchweg nach </a:t>
            </a:r>
            <a:r>
              <a:rPr lang="de-DE" sz="2400" dirty="0" err="1"/>
              <a:t>Hardehausen</a:t>
            </a:r>
            <a:r>
              <a:rPr lang="de-DE" sz="2400" dirty="0"/>
              <a:t> durch ziemlich aufgewühltes Gelände</a:t>
            </a:r>
          </a:p>
        </p:txBody>
      </p:sp>
    </p:spTree>
    <p:extLst>
      <p:ext uri="{BB962C8B-B14F-4D97-AF65-F5344CB8AC3E}">
        <p14:creationId xmlns:p14="http://schemas.microsoft.com/office/powerpoint/2010/main" val="107456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9291DD1-6926-6A54-23C8-88553C1ACF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23876272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B5E5721-DBDD-DC38-D283-40D239166F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0619BBCD-F3E8-A9BE-D826-505A5BAC7FCC}"/>
              </a:ext>
            </a:extLst>
          </p:cNvPr>
          <p:cNvSpPr txBox="1"/>
          <p:nvPr/>
        </p:nvSpPr>
        <p:spPr>
          <a:xfrm>
            <a:off x="7391401" y="5255315"/>
            <a:ext cx="7791450" cy="1200329"/>
          </a:xfrm>
          <a:prstGeom prst="rect">
            <a:avLst/>
          </a:prstGeom>
          <a:noFill/>
        </p:spPr>
        <p:txBody>
          <a:bodyPr wrap="square" rtlCol="0">
            <a:spAutoFit/>
          </a:bodyPr>
          <a:lstStyle/>
          <a:p>
            <a:r>
              <a:rPr lang="de-DE" sz="2400" dirty="0">
                <a:solidFill>
                  <a:schemeClr val="bg1"/>
                </a:solidFill>
              </a:rPr>
              <a:t>Übernachtung und Abendessen im </a:t>
            </a:r>
            <a:br>
              <a:rPr lang="de-DE" sz="2400" dirty="0">
                <a:solidFill>
                  <a:schemeClr val="bg1"/>
                </a:solidFill>
              </a:rPr>
            </a:br>
            <a:r>
              <a:rPr lang="de-DE" sz="2400" dirty="0">
                <a:solidFill>
                  <a:schemeClr val="bg1"/>
                </a:solidFill>
              </a:rPr>
              <a:t>Landgasthof Haus </a:t>
            </a:r>
            <a:r>
              <a:rPr lang="de-DE" sz="2400" dirty="0" err="1">
                <a:solidFill>
                  <a:schemeClr val="bg1"/>
                </a:solidFill>
              </a:rPr>
              <a:t>Varlemann</a:t>
            </a:r>
            <a:r>
              <a:rPr lang="de-DE" sz="2400" dirty="0">
                <a:solidFill>
                  <a:schemeClr val="bg1"/>
                </a:solidFill>
              </a:rPr>
              <a:t>: </a:t>
            </a:r>
            <a:br>
              <a:rPr lang="de-DE" sz="2400" dirty="0">
                <a:solidFill>
                  <a:schemeClr val="bg1"/>
                </a:solidFill>
              </a:rPr>
            </a:br>
            <a:r>
              <a:rPr lang="de-DE" sz="2400" dirty="0">
                <a:solidFill>
                  <a:schemeClr val="bg1"/>
                </a:solidFill>
              </a:rPr>
              <a:t>Sülze mit Bratkartoffeln- lecker!</a:t>
            </a:r>
          </a:p>
        </p:txBody>
      </p:sp>
    </p:spTree>
    <p:extLst>
      <p:ext uri="{BB962C8B-B14F-4D97-AF65-F5344CB8AC3E}">
        <p14:creationId xmlns:p14="http://schemas.microsoft.com/office/powerpoint/2010/main" val="9711716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CF6AF8F-A891-068D-F360-1AC0ADE945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A8D3FD71-5BE4-61BD-EC5D-D87CEAB2A2E4}"/>
              </a:ext>
            </a:extLst>
          </p:cNvPr>
          <p:cNvSpPr txBox="1"/>
          <p:nvPr/>
        </p:nvSpPr>
        <p:spPr>
          <a:xfrm>
            <a:off x="376108" y="5553551"/>
            <a:ext cx="7789662" cy="984885"/>
          </a:xfrm>
          <a:prstGeom prst="rect">
            <a:avLst/>
          </a:prstGeom>
          <a:noFill/>
        </p:spPr>
        <p:txBody>
          <a:bodyPr wrap="square" rtlCol="0">
            <a:spAutoFit/>
          </a:bodyPr>
          <a:lstStyle/>
          <a:p>
            <a:r>
              <a:rPr lang="de-DE" sz="3200" b="1" dirty="0">
                <a:solidFill>
                  <a:schemeClr val="bg1"/>
                </a:solidFill>
              </a:rPr>
              <a:t>5. Tag: </a:t>
            </a:r>
            <a:r>
              <a:rPr lang="de-DE" sz="3200" b="1" dirty="0" err="1">
                <a:solidFill>
                  <a:schemeClr val="bg1"/>
                </a:solidFill>
              </a:rPr>
              <a:t>Hardehausen</a:t>
            </a:r>
            <a:r>
              <a:rPr lang="de-DE" sz="3200" b="1" dirty="0">
                <a:solidFill>
                  <a:schemeClr val="bg1"/>
                </a:solidFill>
              </a:rPr>
              <a:t> - Obermarsberg (28 km)</a:t>
            </a:r>
          </a:p>
          <a:p>
            <a:r>
              <a:rPr lang="de-DE" sz="2600" dirty="0">
                <a:solidFill>
                  <a:schemeClr val="bg1"/>
                </a:solidFill>
              </a:rPr>
              <a:t>(Rosen)-Montag, 20.Februar 2023  </a:t>
            </a:r>
          </a:p>
        </p:txBody>
      </p:sp>
      <p:sp>
        <p:nvSpPr>
          <p:cNvPr id="5" name="Textfeld 4">
            <a:extLst>
              <a:ext uri="{FF2B5EF4-FFF2-40B4-BE49-F238E27FC236}">
                <a16:creationId xmlns:a16="http://schemas.microsoft.com/office/drawing/2014/main" id="{965F4AE2-E00E-C3D7-B388-79EDC04C055E}"/>
              </a:ext>
            </a:extLst>
          </p:cNvPr>
          <p:cNvSpPr txBox="1"/>
          <p:nvPr/>
        </p:nvSpPr>
        <p:spPr>
          <a:xfrm>
            <a:off x="6437376" y="106835"/>
            <a:ext cx="5505078" cy="6405408"/>
          </a:xfrm>
          <a:prstGeom prst="rect">
            <a:avLst/>
          </a:prstGeom>
          <a:solidFill>
            <a:schemeClr val="accent6">
              <a:lumMod val="40000"/>
              <a:lumOff val="60000"/>
            </a:schemeClr>
          </a:solidFill>
          <a:ln w="69850">
            <a:solidFill>
              <a:schemeClr val="bg1"/>
            </a:solidFill>
          </a:ln>
        </p:spPr>
        <p:txBody>
          <a:bodyPr wrap="square" rtlCol="0">
            <a:spAutoFit/>
          </a:bodyPr>
          <a:lstStyle/>
          <a:p>
            <a:pPr>
              <a:lnSpc>
                <a:spcPct val="107000"/>
              </a:lnSpc>
              <a:spcAft>
                <a:spcPts val="800"/>
              </a:spcAft>
            </a:pPr>
            <a:r>
              <a:rPr lang="de-DE" sz="1800" b="1" dirty="0">
                <a:effectLst/>
                <a:latin typeface="Calibri" panose="020F0502020204030204" pitchFamily="34" charset="0"/>
                <a:ea typeface="Calibri" panose="020F0502020204030204" pitchFamily="34" charset="0"/>
                <a:cs typeface="Times New Roman" panose="02020603050405020304" pitchFamily="18" charset="0"/>
              </a:rPr>
              <a:t> Zisterzienserabtei </a:t>
            </a:r>
            <a:r>
              <a:rPr lang="de-DE" sz="1800" b="1" dirty="0" err="1">
                <a:effectLst/>
                <a:latin typeface="Calibri" panose="020F0502020204030204" pitchFamily="34" charset="0"/>
                <a:ea typeface="Calibri" panose="020F0502020204030204" pitchFamily="34" charset="0"/>
                <a:cs typeface="Times New Roman" panose="02020603050405020304" pitchFamily="18" charset="0"/>
              </a:rPr>
              <a:t>Hardehausen</a:t>
            </a: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err="1">
                <a:effectLst/>
                <a:latin typeface="Calibri" panose="020F0502020204030204" pitchFamily="34" charset="0"/>
                <a:ea typeface="Calibri" panose="020F0502020204030204" pitchFamily="34" charset="0"/>
                <a:cs typeface="Times New Roman" panose="02020603050405020304" pitchFamily="18" charset="0"/>
              </a:rPr>
              <a:t>Hardehausen</a:t>
            </a:r>
            <a:r>
              <a:rPr lang="de-DE" sz="1800" dirty="0">
                <a:effectLst/>
                <a:latin typeface="Calibri" panose="020F0502020204030204" pitchFamily="34" charset="0"/>
                <a:ea typeface="Calibri" panose="020F0502020204030204" pitchFamily="34" charset="0"/>
                <a:cs typeface="Times New Roman" panose="02020603050405020304" pitchFamily="18" charset="0"/>
              </a:rPr>
              <a:t> wurde von Kamp am Niederrhein 1140 gegründet und war die erste Zisterzienserabtei Westfalens. Der Haupteinnahmequelle des Klosters war anfänglich die Arbeit in der Landwirtschaft und die Weiterverarbeitung von landwirtschaftlichen Produkten: es gab Fischzucht, Viehwirtschaft, Imkerei, Schafzucht, Obstanbau und Weinbau (am Mittelrhein) sowie eigene Mühlen.  Das Kloster erwarb durch Kauf und Schenkung erheblichen Landbesitz von Kassel bis Salzkotten und  von Brakel bis Fritzlar – es war der größte geistliche Grundbesitzer im Fürstentum Paderborn und verantwortlich für Pfarreien und Frauenklöster in der Umgebung. Rechtlich war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Hardehausen</a:t>
            </a:r>
            <a:r>
              <a:rPr lang="de-DE" sz="1800" dirty="0">
                <a:effectLst/>
                <a:latin typeface="Calibri" panose="020F0502020204030204" pitchFamily="34" charset="0"/>
                <a:ea typeface="Calibri" panose="020F0502020204030204" pitchFamily="34" charset="0"/>
                <a:cs typeface="Times New Roman" panose="02020603050405020304" pitchFamily="18" charset="0"/>
              </a:rPr>
              <a:t> keinem externen Vogt verpflichtet und hatte das Recht auf eine eigene Patrimonialgerichtsbarkeit. In der Reformation bleib das Kloster katholisch und wurde nach Zerstörungen im Dreißigjährigen Krieg im Barockstil wieder aufgebaut, in der Säkularisation 1803 aufgehoben, teilweise zerstört und als landwirtschaftliche Staatsdomäne weiter genutzt.</a:t>
            </a:r>
            <a:endParaRPr lang="de-DE" dirty="0"/>
          </a:p>
        </p:txBody>
      </p:sp>
    </p:spTree>
    <p:extLst>
      <p:ext uri="{BB962C8B-B14F-4D97-AF65-F5344CB8AC3E}">
        <p14:creationId xmlns:p14="http://schemas.microsoft.com/office/powerpoint/2010/main" val="13431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2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125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250"/>
                                        <p:tgtEl>
                                          <p:spTgt spid="5"/>
                                        </p:tgtEl>
                                      </p:cBhvr>
                                    </p:animEffect>
                                  </p:childTnLst>
                                </p:cTn>
                              </p:par>
                              <p:par>
                                <p:cTn id="18" presetID="10" presetClass="exit" presetSubtype="0" fill="hold" grpId="0" nodeType="withEffect">
                                  <p:stCondLst>
                                    <p:cond delay="0"/>
                                  </p:stCondLst>
                                  <p:childTnLst>
                                    <p:animEffect transition="out" filter="fade">
                                      <p:cBhvr>
                                        <p:cTn id="19" dur="750"/>
                                        <p:tgtEl>
                                          <p:spTgt spid="4">
                                            <p:txEl>
                                              <p:pRg st="0" end="0"/>
                                            </p:txEl>
                                          </p:spTgt>
                                        </p:tgtEl>
                                      </p:cBhvr>
                                    </p:animEffect>
                                    <p:set>
                                      <p:cBhvr>
                                        <p:cTn id="20" dur="1" fill="hold">
                                          <p:stCondLst>
                                            <p:cond delay="749"/>
                                          </p:stCondLst>
                                        </p:cTn>
                                        <p:tgtEl>
                                          <p:spTgt spid="4">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750"/>
                                        <p:tgtEl>
                                          <p:spTgt spid="4">
                                            <p:txEl>
                                              <p:pRg st="1" end="1"/>
                                            </p:txEl>
                                          </p:spTgt>
                                        </p:tgtEl>
                                      </p:cBhvr>
                                    </p:animEffect>
                                    <p:set>
                                      <p:cBhvr>
                                        <p:cTn id="23" dur="1" fill="hold">
                                          <p:stCondLst>
                                            <p:cond delay="749"/>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B3B13AC-124A-C4AB-CEB7-F1F2B05D1F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pic>
        <p:nvPicPr>
          <p:cNvPr id="7" name="Grafik 6">
            <a:extLst>
              <a:ext uri="{FF2B5EF4-FFF2-40B4-BE49-F238E27FC236}">
                <a16:creationId xmlns:a16="http://schemas.microsoft.com/office/drawing/2014/main" id="{28483DB4-4C9B-906D-FC82-05AAD46A87A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4916360" y="694945"/>
            <a:ext cx="7003914" cy="58367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386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D09EA84-10F9-BF2C-FEFD-DD98D464C3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grpSp>
        <p:nvGrpSpPr>
          <p:cNvPr id="7" name="Gruppieren 6">
            <a:extLst>
              <a:ext uri="{FF2B5EF4-FFF2-40B4-BE49-F238E27FC236}">
                <a16:creationId xmlns:a16="http://schemas.microsoft.com/office/drawing/2014/main" id="{9AF44849-A373-B071-9462-4A8726F72497}"/>
              </a:ext>
            </a:extLst>
          </p:cNvPr>
          <p:cNvGrpSpPr/>
          <p:nvPr/>
        </p:nvGrpSpPr>
        <p:grpSpPr>
          <a:xfrm>
            <a:off x="8514297" y="750338"/>
            <a:ext cx="3273052" cy="5806111"/>
            <a:chOff x="8514297" y="750338"/>
            <a:chExt cx="3273052" cy="5806111"/>
          </a:xfrm>
        </p:grpSpPr>
        <p:pic>
          <p:nvPicPr>
            <p:cNvPr id="5" name="Grafik 4">
              <a:extLst>
                <a:ext uri="{FF2B5EF4-FFF2-40B4-BE49-F238E27FC236}">
                  <a16:creationId xmlns:a16="http://schemas.microsoft.com/office/drawing/2014/main" id="{240C1998-B941-EF14-88C9-8B5D310FAF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247767" y="2016868"/>
              <a:ext cx="5806111" cy="3273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feld 5">
              <a:extLst>
                <a:ext uri="{FF2B5EF4-FFF2-40B4-BE49-F238E27FC236}">
                  <a16:creationId xmlns:a16="http://schemas.microsoft.com/office/drawing/2014/main" id="{5D7B9AB0-1877-56AB-921A-9BEB6B00A66D}"/>
                </a:ext>
              </a:extLst>
            </p:cNvPr>
            <p:cNvSpPr txBox="1"/>
            <p:nvPr/>
          </p:nvSpPr>
          <p:spPr>
            <a:xfrm>
              <a:off x="8630950" y="5996124"/>
              <a:ext cx="2300117" cy="523220"/>
            </a:xfrm>
            <a:prstGeom prst="rect">
              <a:avLst/>
            </a:prstGeom>
            <a:noFill/>
          </p:spPr>
          <p:txBody>
            <a:bodyPr wrap="none" rtlCol="0">
              <a:spAutoFit/>
            </a:bodyPr>
            <a:lstStyle/>
            <a:p>
              <a:r>
                <a:rPr lang="de-DE" sz="2800" dirty="0">
                  <a:solidFill>
                    <a:schemeClr val="bg1"/>
                  </a:solidFill>
                </a:rPr>
                <a:t>Karl der Große</a:t>
              </a:r>
            </a:p>
          </p:txBody>
        </p:sp>
      </p:grpSp>
    </p:spTree>
    <p:extLst>
      <p:ext uri="{BB962C8B-B14F-4D97-AF65-F5344CB8AC3E}">
        <p14:creationId xmlns:p14="http://schemas.microsoft.com/office/powerpoint/2010/main" val="421916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0639815-0B3E-672D-A7F8-9B3FF107CF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611744D9-2055-4E5E-CD38-2BFA1D289C57}"/>
              </a:ext>
            </a:extLst>
          </p:cNvPr>
          <p:cNvSpPr txBox="1"/>
          <p:nvPr/>
        </p:nvSpPr>
        <p:spPr>
          <a:xfrm>
            <a:off x="426720" y="5961888"/>
            <a:ext cx="6131871" cy="523220"/>
          </a:xfrm>
          <a:prstGeom prst="rect">
            <a:avLst/>
          </a:prstGeom>
          <a:noFill/>
        </p:spPr>
        <p:txBody>
          <a:bodyPr wrap="none" rtlCol="0">
            <a:spAutoFit/>
          </a:bodyPr>
          <a:lstStyle/>
          <a:p>
            <a:r>
              <a:rPr lang="de-DE" sz="2800" dirty="0">
                <a:solidFill>
                  <a:schemeClr val="bg1"/>
                </a:solidFill>
              </a:rPr>
              <a:t>Die neue Jugendkirche, umgebaut 2017</a:t>
            </a:r>
          </a:p>
        </p:txBody>
      </p:sp>
    </p:spTree>
    <p:extLst>
      <p:ext uri="{BB962C8B-B14F-4D97-AF65-F5344CB8AC3E}">
        <p14:creationId xmlns:p14="http://schemas.microsoft.com/office/powerpoint/2010/main" val="20801273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6E11C0-E8D1-051A-41D6-BF16ED7CF2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pic>
        <p:nvPicPr>
          <p:cNvPr id="5" name="Grafik 4">
            <a:extLst>
              <a:ext uri="{FF2B5EF4-FFF2-40B4-BE49-F238E27FC236}">
                <a16:creationId xmlns:a16="http://schemas.microsoft.com/office/drawing/2014/main" id="{DFC9A67A-381D-B803-182B-22AAA37BE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229971" y="2021275"/>
            <a:ext cx="5747058" cy="3239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feld 5">
            <a:extLst>
              <a:ext uri="{FF2B5EF4-FFF2-40B4-BE49-F238E27FC236}">
                <a16:creationId xmlns:a16="http://schemas.microsoft.com/office/drawing/2014/main" id="{575A3628-0FC8-2BA5-AA5F-BA55DB5A5DA2}"/>
              </a:ext>
            </a:extLst>
          </p:cNvPr>
          <p:cNvSpPr txBox="1"/>
          <p:nvPr/>
        </p:nvSpPr>
        <p:spPr>
          <a:xfrm>
            <a:off x="8831183" y="5472851"/>
            <a:ext cx="3239764" cy="1200329"/>
          </a:xfrm>
          <a:prstGeom prst="rect">
            <a:avLst/>
          </a:prstGeom>
          <a:noFill/>
        </p:spPr>
        <p:txBody>
          <a:bodyPr wrap="square" rtlCol="0">
            <a:spAutoFit/>
          </a:bodyPr>
          <a:lstStyle/>
          <a:p>
            <a:r>
              <a:rPr lang="de-DE" sz="2400" dirty="0" err="1">
                <a:solidFill>
                  <a:schemeClr val="bg1"/>
                </a:solidFill>
              </a:rPr>
              <a:t>Sakramentenhäuschen</a:t>
            </a:r>
            <a:r>
              <a:rPr lang="de-DE" sz="2400" dirty="0">
                <a:solidFill>
                  <a:schemeClr val="bg1"/>
                </a:solidFill>
              </a:rPr>
              <a:t> – das „Allerheiligste“</a:t>
            </a:r>
          </a:p>
          <a:p>
            <a:r>
              <a:rPr lang="de-DE" sz="2400" dirty="0">
                <a:solidFill>
                  <a:schemeClr val="bg1"/>
                </a:solidFill>
              </a:rPr>
              <a:t>- ohne rotes Licht</a:t>
            </a:r>
          </a:p>
        </p:txBody>
      </p:sp>
    </p:spTree>
    <p:extLst>
      <p:ext uri="{BB962C8B-B14F-4D97-AF65-F5344CB8AC3E}">
        <p14:creationId xmlns:p14="http://schemas.microsoft.com/office/powerpoint/2010/main" val="268310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AE4DF1-7C97-86A7-EF44-81608A2BA2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ACE6A82C-211E-8D9E-64FE-711A346A6F40}"/>
              </a:ext>
            </a:extLst>
          </p:cNvPr>
          <p:cNvSpPr txBox="1"/>
          <p:nvPr/>
        </p:nvSpPr>
        <p:spPr>
          <a:xfrm>
            <a:off x="633984" y="6010656"/>
            <a:ext cx="2310569" cy="646331"/>
          </a:xfrm>
          <a:prstGeom prst="rect">
            <a:avLst/>
          </a:prstGeom>
          <a:noFill/>
        </p:spPr>
        <p:txBody>
          <a:bodyPr wrap="none" rtlCol="0">
            <a:spAutoFit/>
          </a:bodyPr>
          <a:lstStyle/>
          <a:p>
            <a:r>
              <a:rPr lang="de-DE" sz="3600" dirty="0"/>
              <a:t>Taufbecken</a:t>
            </a:r>
          </a:p>
        </p:txBody>
      </p:sp>
    </p:spTree>
    <p:extLst>
      <p:ext uri="{BB962C8B-B14F-4D97-AF65-F5344CB8AC3E}">
        <p14:creationId xmlns:p14="http://schemas.microsoft.com/office/powerpoint/2010/main" val="617970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029FC36-8BD6-CD9E-8D55-AB27AC1FD8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11801" y="1402949"/>
            <a:ext cx="6404616" cy="4052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a:extLst>
              <a:ext uri="{FF2B5EF4-FFF2-40B4-BE49-F238E27FC236}">
                <a16:creationId xmlns:a16="http://schemas.microsoft.com/office/drawing/2014/main" id="{E83855F5-2969-83EB-9915-B5C8C13EB61C}"/>
              </a:ext>
            </a:extLst>
          </p:cNvPr>
          <p:cNvSpPr txBox="1"/>
          <p:nvPr/>
        </p:nvSpPr>
        <p:spPr>
          <a:xfrm>
            <a:off x="4804229" y="427793"/>
            <a:ext cx="6923315" cy="6002412"/>
          </a:xfrm>
          <a:prstGeom prst="rect">
            <a:avLst/>
          </a:prstGeom>
          <a:noFill/>
        </p:spPr>
        <p:txBody>
          <a:bodyPr wrap="square">
            <a:spAutoFit/>
          </a:bodyPr>
          <a:lstStyle/>
          <a:p>
            <a:pPr>
              <a:lnSpc>
                <a:spcPct val="107000"/>
              </a:lnSpc>
              <a:spcAft>
                <a:spcPts val="80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Die Vogeltaufe </a:t>
            </a:r>
            <a:br>
              <a:rPr lang="de-DE" sz="2400" b="1" dirty="0">
                <a:effectLst/>
                <a:latin typeface="Calibri" panose="020F0502020204030204" pitchFamily="34" charset="0"/>
                <a:ea typeface="Calibri" panose="020F0502020204030204" pitchFamily="34" charset="0"/>
                <a:cs typeface="Times New Roman" panose="02020603050405020304" pitchFamily="18" charset="0"/>
              </a:rPr>
            </a:br>
            <a:r>
              <a:rPr lang="de-DE" sz="2400" dirty="0">
                <a:effectLst/>
                <a:latin typeface="Calibri" panose="020F0502020204030204" pitchFamily="34" charset="0"/>
                <a:ea typeface="Calibri" panose="020F0502020204030204" pitchFamily="34" charset="0"/>
                <a:cs typeface="Times New Roman" panose="02020603050405020304" pitchFamily="18" charset="0"/>
              </a:rPr>
              <a:t>Der</a:t>
            </a:r>
            <a:r>
              <a:rPr lang="de-DE" sz="2400" b="1" dirty="0">
                <a:effectLst/>
                <a:latin typeface="Calibri" panose="020F0502020204030204" pitchFamily="34" charset="0"/>
                <a:ea typeface="Calibri" panose="020F0502020204030204" pitchFamily="34" charset="0"/>
                <a:cs typeface="Times New Roman" panose="02020603050405020304" pitchFamily="18" charset="0"/>
              </a:rPr>
              <a:t> </a:t>
            </a:r>
            <a:r>
              <a:rPr lang="de-DE" sz="2400" dirty="0">
                <a:effectLst/>
                <a:latin typeface="Calibri" panose="020F0502020204030204" pitchFamily="34" charset="0"/>
                <a:ea typeface="Calibri" panose="020F0502020204030204" pitchFamily="34" charset="0"/>
                <a:cs typeface="Times New Roman" panose="02020603050405020304" pitchFamily="18" charset="0"/>
              </a:rPr>
              <a:t>Sage nach wollte hier der Abt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Anastisius</a:t>
            </a:r>
            <a:r>
              <a:rPr lang="de-DE" sz="2400" dirty="0">
                <a:effectLst/>
                <a:latin typeface="Calibri" panose="020F0502020204030204" pitchFamily="34" charset="0"/>
                <a:ea typeface="Calibri" panose="020F0502020204030204" pitchFamily="34" charset="0"/>
                <a:cs typeface="Times New Roman" panose="02020603050405020304" pitchFamily="18" charset="0"/>
              </a:rPr>
              <a:t> die Heiden des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Lipperlandes</a:t>
            </a:r>
            <a:r>
              <a:rPr lang="de-DE" sz="2400" dirty="0">
                <a:effectLst/>
                <a:latin typeface="Calibri" panose="020F0502020204030204" pitchFamily="34" charset="0"/>
                <a:ea typeface="Calibri" panose="020F0502020204030204" pitchFamily="34" charset="0"/>
                <a:cs typeface="Times New Roman" panose="02020603050405020304" pitchFamily="18" charset="0"/>
              </a:rPr>
              <a:t> - darunter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Abbio</a:t>
            </a:r>
            <a:r>
              <a:rPr lang="de-DE" sz="2400" dirty="0">
                <a:effectLst/>
                <a:latin typeface="Calibri" panose="020F0502020204030204" pitchFamily="34" charset="0"/>
                <a:ea typeface="Calibri" panose="020F0502020204030204" pitchFamily="34" charset="0"/>
                <a:cs typeface="Times New Roman" panose="02020603050405020304" pitchFamily="18" charset="0"/>
              </a:rPr>
              <a:t> von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Thiotmalli</a:t>
            </a:r>
            <a:r>
              <a:rPr lang="de-DE" sz="2400" dirty="0">
                <a:effectLst/>
                <a:latin typeface="Calibri" panose="020F0502020204030204" pitchFamily="34" charset="0"/>
                <a:ea typeface="Calibri" panose="020F0502020204030204" pitchFamily="34" charset="0"/>
                <a:cs typeface="Times New Roman" panose="02020603050405020304" pitchFamily="18" charset="0"/>
              </a:rPr>
              <a:t>, einen Freund und Waffengefährten Widukinds- taufen. Paderborner Mönche sollten die Taufzeremonie mit ihrem Gesang verschönern. Diese wurden jedoch in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Kohstätt</a:t>
            </a:r>
            <a:r>
              <a:rPr lang="de-DE" sz="2400" dirty="0">
                <a:effectLst/>
                <a:latin typeface="Calibri" panose="020F0502020204030204" pitchFamily="34" charset="0"/>
                <a:ea typeface="Calibri" panose="020F0502020204030204" pitchFamily="34" charset="0"/>
                <a:cs typeface="Times New Roman" panose="02020603050405020304" pitchFamily="18" charset="0"/>
              </a:rPr>
              <a:t> überfallen und auseinander gejagt. Trotz Kummer und Sorge um seine Taufutensilien begann der Abt mit der Taufe. Gerade in dem Moment, als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Abbio</a:t>
            </a:r>
            <a:r>
              <a:rPr lang="de-DE" sz="2400" dirty="0">
                <a:effectLst/>
                <a:latin typeface="Calibri" panose="020F0502020204030204" pitchFamily="34" charset="0"/>
                <a:ea typeface="Calibri" panose="020F0502020204030204" pitchFamily="34" charset="0"/>
                <a:cs typeface="Times New Roman" panose="02020603050405020304" pitchFamily="18" charset="0"/>
              </a:rPr>
              <a:t> von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Thiotmalli</a:t>
            </a:r>
            <a:r>
              <a:rPr lang="de-DE" sz="2400" dirty="0">
                <a:effectLst/>
                <a:latin typeface="Calibri" panose="020F0502020204030204" pitchFamily="34" charset="0"/>
                <a:ea typeface="Calibri" panose="020F0502020204030204" pitchFamily="34" charset="0"/>
                <a:cs typeface="Times New Roman" panose="02020603050405020304" pitchFamily="18" charset="0"/>
              </a:rPr>
              <a:t> den Göttern Donar,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Saxnot</a:t>
            </a:r>
            <a:r>
              <a:rPr lang="de-DE" sz="2400" dirty="0">
                <a:effectLst/>
                <a:latin typeface="Calibri" panose="020F0502020204030204" pitchFamily="34" charset="0"/>
                <a:ea typeface="Calibri" panose="020F0502020204030204" pitchFamily="34" charset="0"/>
                <a:cs typeface="Times New Roman" panose="02020603050405020304" pitchFamily="18" charset="0"/>
              </a:rPr>
              <a:t> und Wotan entsagte, rauschte es in der Luft und Hunderte von kleinen braunen Vögeln ließen sich hernieder und sangen so schön, wie es nie zuvor jemand gehört hatte. Seit dieser Zeit nennt man diesen Ort „DIE VOGELTAUFE". </a:t>
            </a:r>
          </a:p>
        </p:txBody>
      </p:sp>
    </p:spTree>
    <p:extLst>
      <p:ext uri="{BB962C8B-B14F-4D97-AF65-F5344CB8AC3E}">
        <p14:creationId xmlns:p14="http://schemas.microsoft.com/office/powerpoint/2010/main" val="13208391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2FEB76-4DBC-E3D5-BBF0-7F89BEA534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4" y="0"/>
            <a:ext cx="12165496" cy="6858000"/>
          </a:xfrm>
          <a:prstGeom prst="rect">
            <a:avLst/>
          </a:prstGeom>
        </p:spPr>
      </p:pic>
      <p:pic>
        <p:nvPicPr>
          <p:cNvPr id="5" name="Grafik 4">
            <a:extLst>
              <a:ext uri="{FF2B5EF4-FFF2-40B4-BE49-F238E27FC236}">
                <a16:creationId xmlns:a16="http://schemas.microsoft.com/office/drawing/2014/main" id="{CC29540F-7620-9EEB-6502-A0DEC19BBB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pic>
        <p:nvPicPr>
          <p:cNvPr id="8" name="Grafik 7">
            <a:extLst>
              <a:ext uri="{FF2B5EF4-FFF2-40B4-BE49-F238E27FC236}">
                <a16:creationId xmlns:a16="http://schemas.microsoft.com/office/drawing/2014/main" id="{7F3D774E-5D21-F926-7508-5C68DA73AB7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5071887" y="379927"/>
            <a:ext cx="3571898" cy="6315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a:extLst>
              <a:ext uri="{FF2B5EF4-FFF2-40B4-BE49-F238E27FC236}">
                <a16:creationId xmlns:a16="http://schemas.microsoft.com/office/drawing/2014/main" id="{D0D6F82B-E747-523D-1E3D-A67AF5EDA2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3673160" y="1736086"/>
            <a:ext cx="6336237" cy="3571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a:extLst>
              <a:ext uri="{FF2B5EF4-FFF2-40B4-BE49-F238E27FC236}">
                <a16:creationId xmlns:a16="http://schemas.microsoft.com/office/drawing/2014/main" id="{CA9866CE-EFC8-F80C-B09C-5EF15F92DFD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3677988" y="1724358"/>
            <a:ext cx="6359694" cy="3571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feld 8">
            <a:extLst>
              <a:ext uri="{FF2B5EF4-FFF2-40B4-BE49-F238E27FC236}">
                <a16:creationId xmlns:a16="http://schemas.microsoft.com/office/drawing/2014/main" id="{00D96CF9-7C84-B7F7-8195-131238A0EC65}"/>
              </a:ext>
            </a:extLst>
          </p:cNvPr>
          <p:cNvSpPr txBox="1"/>
          <p:nvPr/>
        </p:nvSpPr>
        <p:spPr>
          <a:xfrm>
            <a:off x="3725426" y="6073171"/>
            <a:ext cx="3363741" cy="523220"/>
          </a:xfrm>
          <a:prstGeom prst="rect">
            <a:avLst/>
          </a:prstGeom>
          <a:noFill/>
        </p:spPr>
        <p:txBody>
          <a:bodyPr wrap="none" rtlCol="0">
            <a:spAutoFit/>
          </a:bodyPr>
          <a:lstStyle/>
          <a:p>
            <a:r>
              <a:rPr lang="de-DE" sz="2800" dirty="0">
                <a:solidFill>
                  <a:schemeClr val="bg1"/>
                </a:solidFill>
              </a:rPr>
              <a:t>Spiegel-   Spielereien  </a:t>
            </a:r>
          </a:p>
        </p:txBody>
      </p:sp>
    </p:spTree>
    <p:extLst>
      <p:ext uri="{BB962C8B-B14F-4D97-AF65-F5344CB8AC3E}">
        <p14:creationId xmlns:p14="http://schemas.microsoft.com/office/powerpoint/2010/main" val="45018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2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500" fill="hold"/>
                                        <p:tgtEl>
                                          <p:spTgt spid="6"/>
                                        </p:tgtEl>
                                        <p:attrNameLst>
                                          <p:attrName>ppt_w</p:attrName>
                                        </p:attrNameLst>
                                      </p:cBhvr>
                                      <p:tavLst>
                                        <p:tav tm="0">
                                          <p:val>
                                            <p:fltVal val="0"/>
                                          </p:val>
                                        </p:tav>
                                        <p:tav tm="100000">
                                          <p:val>
                                            <p:strVal val="#ppt_w"/>
                                          </p:val>
                                        </p:tav>
                                      </p:tavLst>
                                    </p:anim>
                                    <p:anim calcmode="lin" valueType="num">
                                      <p:cBhvr>
                                        <p:cTn id="21" dur="1500" fill="hold"/>
                                        <p:tgtEl>
                                          <p:spTgt spid="6"/>
                                        </p:tgtEl>
                                        <p:attrNameLst>
                                          <p:attrName>ppt_h</p:attrName>
                                        </p:attrNameLst>
                                      </p:cBhvr>
                                      <p:tavLst>
                                        <p:tav tm="0">
                                          <p:val>
                                            <p:fltVal val="0"/>
                                          </p:val>
                                        </p:tav>
                                        <p:tav tm="100000">
                                          <p:val>
                                            <p:strVal val="#ppt_h"/>
                                          </p:val>
                                        </p:tav>
                                      </p:tavLst>
                                    </p:anim>
                                    <p:animEffect transition="in" filter="fade">
                                      <p:cBhvr>
                                        <p:cTn id="22" dur="1500"/>
                                        <p:tgtEl>
                                          <p:spTgt spid="6"/>
                                        </p:tgtEl>
                                      </p:cBhvr>
                                    </p:animEffec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6" presetClass="exit" presetSubtype="16" fill="hold" nodeType="withEffect">
                                  <p:stCondLst>
                                    <p:cond delay="0"/>
                                  </p:stCondLst>
                                  <p:childTnLst>
                                    <p:animEffect transition="out" filter="circle(in)">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5092A54-FAAE-2A2E-EABC-A60423B000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17970260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B1E23FB-0308-5A0A-028A-618BA14BE4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9B51BB81-C308-0638-6C66-1B60343838B5}"/>
              </a:ext>
            </a:extLst>
          </p:cNvPr>
          <p:cNvSpPr txBox="1"/>
          <p:nvPr/>
        </p:nvSpPr>
        <p:spPr>
          <a:xfrm>
            <a:off x="8644128" y="5779008"/>
            <a:ext cx="2852640" cy="769441"/>
          </a:xfrm>
          <a:prstGeom prst="rect">
            <a:avLst/>
          </a:prstGeom>
          <a:noFill/>
        </p:spPr>
        <p:txBody>
          <a:bodyPr wrap="none" rtlCol="0">
            <a:spAutoFit/>
          </a:bodyPr>
          <a:lstStyle/>
          <a:p>
            <a:r>
              <a:rPr lang="de-DE" sz="4400" dirty="0">
                <a:solidFill>
                  <a:schemeClr val="bg1"/>
                </a:solidFill>
              </a:rPr>
              <a:t>Silberreiher</a:t>
            </a:r>
          </a:p>
        </p:txBody>
      </p:sp>
    </p:spTree>
    <p:extLst>
      <p:ext uri="{BB962C8B-B14F-4D97-AF65-F5344CB8AC3E}">
        <p14:creationId xmlns:p14="http://schemas.microsoft.com/office/powerpoint/2010/main" val="33015938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03B9A21-17CF-0C12-7C61-3DC1F48EB5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2992862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EBE191D-5BC5-145A-680D-C4DC90332D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Tree>
    <p:extLst>
      <p:ext uri="{BB962C8B-B14F-4D97-AF65-F5344CB8AC3E}">
        <p14:creationId xmlns:p14="http://schemas.microsoft.com/office/powerpoint/2010/main" val="2558431173"/>
      </p:ext>
    </p:extLst>
  </p:cSld>
  <p:clrMapOvr>
    <a:masterClrMapping/>
  </p:clrMapOvr>
  <p:transition spd="med">
    <p:circl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82BE26B-E3DC-07DC-F893-244C032CB2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2CB14341-08AA-D993-9CA8-1D1C31AB9643}"/>
              </a:ext>
            </a:extLst>
          </p:cNvPr>
          <p:cNvSpPr txBox="1"/>
          <p:nvPr/>
        </p:nvSpPr>
        <p:spPr>
          <a:xfrm>
            <a:off x="365760" y="5949696"/>
            <a:ext cx="4620768" cy="584775"/>
          </a:xfrm>
          <a:prstGeom prst="rect">
            <a:avLst/>
          </a:prstGeom>
          <a:noFill/>
        </p:spPr>
        <p:txBody>
          <a:bodyPr wrap="square" rtlCol="0">
            <a:spAutoFit/>
          </a:bodyPr>
          <a:lstStyle/>
          <a:p>
            <a:r>
              <a:rPr lang="de-DE" sz="3200" dirty="0">
                <a:solidFill>
                  <a:schemeClr val="bg1"/>
                </a:solidFill>
              </a:rPr>
              <a:t>Am </a:t>
            </a:r>
            <a:r>
              <a:rPr lang="de-DE" sz="3200" dirty="0" err="1">
                <a:solidFill>
                  <a:schemeClr val="bg1"/>
                </a:solidFill>
              </a:rPr>
              <a:t>Wisentgehege</a:t>
            </a:r>
            <a:endParaRPr lang="de-DE" sz="3200" dirty="0">
              <a:solidFill>
                <a:schemeClr val="bg1"/>
              </a:solidFill>
            </a:endParaRPr>
          </a:p>
        </p:txBody>
      </p:sp>
    </p:spTree>
    <p:extLst>
      <p:ext uri="{BB962C8B-B14F-4D97-AF65-F5344CB8AC3E}">
        <p14:creationId xmlns:p14="http://schemas.microsoft.com/office/powerpoint/2010/main" val="9814474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D08CAB-410D-E407-5D71-9B6A3AE780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035716A5-5389-B9EE-FBAF-9947BA75652E}"/>
              </a:ext>
            </a:extLst>
          </p:cNvPr>
          <p:cNvSpPr txBox="1"/>
          <p:nvPr/>
        </p:nvSpPr>
        <p:spPr>
          <a:xfrm>
            <a:off x="438912" y="5827776"/>
            <a:ext cx="3793987" cy="707886"/>
          </a:xfrm>
          <a:prstGeom prst="rect">
            <a:avLst/>
          </a:prstGeom>
          <a:noFill/>
        </p:spPr>
        <p:txBody>
          <a:bodyPr wrap="none" rtlCol="0">
            <a:spAutoFit/>
          </a:bodyPr>
          <a:lstStyle/>
          <a:p>
            <a:r>
              <a:rPr lang="de-DE" sz="4000" dirty="0">
                <a:solidFill>
                  <a:schemeClr val="bg1"/>
                </a:solidFill>
              </a:rPr>
              <a:t>Flachlandwisente</a:t>
            </a:r>
          </a:p>
        </p:txBody>
      </p:sp>
    </p:spTree>
    <p:extLst>
      <p:ext uri="{BB962C8B-B14F-4D97-AF65-F5344CB8AC3E}">
        <p14:creationId xmlns:p14="http://schemas.microsoft.com/office/powerpoint/2010/main" val="38554613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AC31C30-F85C-626B-FAF4-42EB5DDB88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AE34C619-0A44-B5DA-1A2D-33B865E8C802}"/>
              </a:ext>
            </a:extLst>
          </p:cNvPr>
          <p:cNvSpPr txBox="1"/>
          <p:nvPr/>
        </p:nvSpPr>
        <p:spPr>
          <a:xfrm>
            <a:off x="304800" y="5571744"/>
            <a:ext cx="2269980" cy="954107"/>
          </a:xfrm>
          <a:prstGeom prst="rect">
            <a:avLst/>
          </a:prstGeom>
          <a:solidFill>
            <a:schemeClr val="accent6">
              <a:lumMod val="60000"/>
              <a:lumOff val="40000"/>
            </a:schemeClr>
          </a:solidFill>
        </p:spPr>
        <p:txBody>
          <a:bodyPr wrap="none" rtlCol="0">
            <a:spAutoFit/>
          </a:bodyPr>
          <a:lstStyle/>
          <a:p>
            <a:r>
              <a:rPr lang="de-DE" sz="2800" dirty="0"/>
              <a:t>Zum Fressen: </a:t>
            </a:r>
          </a:p>
          <a:p>
            <a:r>
              <a:rPr lang="de-DE" sz="2800" dirty="0"/>
              <a:t>Man stecke ….</a:t>
            </a:r>
          </a:p>
        </p:txBody>
      </p:sp>
    </p:spTree>
    <p:extLst>
      <p:ext uri="{BB962C8B-B14F-4D97-AF65-F5344CB8AC3E}">
        <p14:creationId xmlns:p14="http://schemas.microsoft.com/office/powerpoint/2010/main" val="1015814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8EAF8A0-1384-90D4-2D86-4C3F38CB5E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F5C44A5E-02A0-74B0-8178-8A6EEC91E3BF}"/>
              </a:ext>
            </a:extLst>
          </p:cNvPr>
          <p:cNvSpPr txBox="1"/>
          <p:nvPr/>
        </p:nvSpPr>
        <p:spPr>
          <a:xfrm>
            <a:off x="304800" y="5925312"/>
            <a:ext cx="6973576" cy="523220"/>
          </a:xfrm>
          <a:prstGeom prst="rect">
            <a:avLst/>
          </a:prstGeom>
          <a:solidFill>
            <a:schemeClr val="accent6">
              <a:lumMod val="60000"/>
              <a:lumOff val="40000"/>
            </a:schemeClr>
          </a:solidFill>
        </p:spPr>
        <p:txBody>
          <a:bodyPr wrap="none" rtlCol="0">
            <a:spAutoFit/>
          </a:bodyPr>
          <a:lstStyle/>
          <a:p>
            <a:r>
              <a:rPr lang="de-DE" sz="2800" dirty="0"/>
              <a:t>… den gesamten Schädel in einen Heuhaufen…</a:t>
            </a:r>
          </a:p>
        </p:txBody>
      </p:sp>
    </p:spTree>
    <p:extLst>
      <p:ext uri="{BB962C8B-B14F-4D97-AF65-F5344CB8AC3E}">
        <p14:creationId xmlns:p14="http://schemas.microsoft.com/office/powerpoint/2010/main" val="7446466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F61D09-5078-8B67-09D8-4FD36D6C52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2" y="0"/>
            <a:ext cx="12165496" cy="6858000"/>
          </a:xfrm>
          <a:prstGeom prst="rect">
            <a:avLst/>
          </a:prstGeom>
        </p:spPr>
      </p:pic>
      <p:sp>
        <p:nvSpPr>
          <p:cNvPr id="4" name="Textfeld 3">
            <a:extLst>
              <a:ext uri="{FF2B5EF4-FFF2-40B4-BE49-F238E27FC236}">
                <a16:creationId xmlns:a16="http://schemas.microsoft.com/office/drawing/2014/main" id="{23569005-5AD5-18B9-33DD-11609054272D}"/>
              </a:ext>
            </a:extLst>
          </p:cNvPr>
          <p:cNvSpPr txBox="1"/>
          <p:nvPr/>
        </p:nvSpPr>
        <p:spPr>
          <a:xfrm>
            <a:off x="353568" y="5925312"/>
            <a:ext cx="10250077" cy="523220"/>
          </a:xfrm>
          <a:prstGeom prst="rect">
            <a:avLst/>
          </a:prstGeom>
          <a:solidFill>
            <a:schemeClr val="accent6">
              <a:lumMod val="60000"/>
              <a:lumOff val="40000"/>
            </a:schemeClr>
          </a:solidFill>
        </p:spPr>
        <p:txBody>
          <a:bodyPr wrap="square" rtlCol="0">
            <a:spAutoFit/>
          </a:bodyPr>
          <a:lstStyle/>
          <a:p>
            <a:r>
              <a:rPr lang="de-DE" sz="2800" dirty="0"/>
              <a:t>… und wundere sich nicht, wenn man dann selten dämlich aussieht …</a:t>
            </a:r>
          </a:p>
        </p:txBody>
      </p:sp>
    </p:spTree>
    <p:extLst>
      <p:ext uri="{BB962C8B-B14F-4D97-AF65-F5344CB8AC3E}">
        <p14:creationId xmlns:p14="http://schemas.microsoft.com/office/powerpoint/2010/main" val="136812167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5EFD06C-6B73-4734-9BEB-074D86EDA3DE}">
  <we:reference id="wa104380121" version="2.0.0.0" store="de-DE" storeType="OMEX"/>
  <we:alternateReferences>
    <we:reference id="WA104380121"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2888</Words>
  <Application>Microsoft Office PowerPoint</Application>
  <PresentationFormat>Breitbild</PresentationFormat>
  <Paragraphs>149</Paragraphs>
  <Slides>144</Slides>
  <Notes>5</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144</vt:i4>
      </vt:variant>
    </vt:vector>
  </HeadingPairs>
  <TitlesOfParts>
    <vt:vector size="149" baseType="lpstr">
      <vt:lpstr>Arial</vt:lpstr>
      <vt:lpstr>Calibri</vt:lpstr>
      <vt:lpstr>Calibri Light</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16</cp:revision>
  <dcterms:created xsi:type="dcterms:W3CDTF">2023-03-22T19:31:14Z</dcterms:created>
  <dcterms:modified xsi:type="dcterms:W3CDTF">2023-03-25T15:36:02Z</dcterms:modified>
</cp:coreProperties>
</file>